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0" r:id="rId4"/>
    <p:sldId id="290" r:id="rId5"/>
    <p:sldId id="286" r:id="rId6"/>
    <p:sldId id="263" r:id="rId7"/>
    <p:sldId id="264" r:id="rId8"/>
    <p:sldId id="266" r:id="rId9"/>
    <p:sldId id="267" r:id="rId10"/>
    <p:sldId id="268" r:id="rId11"/>
    <p:sldId id="291" r:id="rId12"/>
    <p:sldId id="269" r:id="rId13"/>
    <p:sldId id="270" r:id="rId14"/>
    <p:sldId id="293" r:id="rId15"/>
    <p:sldId id="271" r:id="rId16"/>
    <p:sldId id="272" r:id="rId17"/>
    <p:sldId id="273" r:id="rId18"/>
    <p:sldId id="274" r:id="rId19"/>
    <p:sldId id="275" r:id="rId20"/>
    <p:sldId id="297" r:id="rId21"/>
    <p:sldId id="298" r:id="rId22"/>
    <p:sldId id="294" r:id="rId23"/>
    <p:sldId id="276" r:id="rId24"/>
    <p:sldId id="295" r:id="rId25"/>
    <p:sldId id="283" r:id="rId26"/>
    <p:sldId id="285" r:id="rId27"/>
    <p:sldId id="299" r:id="rId28"/>
    <p:sldId id="292" r:id="rId29"/>
    <p:sldId id="296" r:id="rId30"/>
    <p:sldId id="278" r:id="rId31"/>
    <p:sldId id="279" r:id="rId32"/>
    <p:sldId id="280" r:id="rId33"/>
    <p:sldId id="28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1218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8043D-1829-4CD2-B55D-3D6A9BF8BD1E}" type="doc">
      <dgm:prSet loTypeId="urn:microsoft.com/office/officeart/2005/8/layout/hList1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pPr rtl="1"/>
          <a:endParaRPr lang="ar-SY"/>
        </a:p>
      </dgm:t>
    </dgm:pt>
    <dgm:pt modelId="{0B1D1B2F-2CDC-4319-894C-9C8E1F393291}">
      <dgm:prSet phldrT="[نص]"/>
      <dgm:spPr/>
      <dgm:t>
        <a:bodyPr/>
        <a:lstStyle/>
        <a:p>
          <a:pPr rtl="1"/>
          <a:r>
            <a:rPr lang="en-US" dirty="0" smtClean="0"/>
            <a:t>acute</a:t>
          </a:r>
          <a:endParaRPr lang="ar-SY" dirty="0"/>
        </a:p>
      </dgm:t>
    </dgm:pt>
    <dgm:pt modelId="{F3EC0172-1F9E-4513-B8EC-42BEC881A35B}" type="parTrans" cxnId="{64397425-AF01-4CD9-A677-AEB0F4AB7F6A}">
      <dgm:prSet/>
      <dgm:spPr/>
      <dgm:t>
        <a:bodyPr/>
        <a:lstStyle/>
        <a:p>
          <a:pPr rtl="1"/>
          <a:endParaRPr lang="ar-SY"/>
        </a:p>
      </dgm:t>
    </dgm:pt>
    <dgm:pt modelId="{FC1157F1-153B-4069-954B-9353C81EC6AB}" type="sibTrans" cxnId="{64397425-AF01-4CD9-A677-AEB0F4AB7F6A}">
      <dgm:prSet/>
      <dgm:spPr/>
      <dgm:t>
        <a:bodyPr/>
        <a:lstStyle/>
        <a:p>
          <a:pPr rtl="1"/>
          <a:endParaRPr lang="ar-SY"/>
        </a:p>
      </dgm:t>
    </dgm:pt>
    <dgm:pt modelId="{8D82B663-EC22-4165-BB74-36C40C33F659}">
      <dgm:prSet phldrT="[نص]"/>
      <dgm:spPr/>
      <dgm:t>
        <a:bodyPr/>
        <a:lstStyle/>
        <a:p>
          <a:pPr rtl="1"/>
          <a:endParaRPr lang="ar-SY" dirty="0"/>
        </a:p>
      </dgm:t>
    </dgm:pt>
    <dgm:pt modelId="{CB80CE65-87CA-41E1-A7EC-88CD9384ABB5}" type="parTrans" cxnId="{4A90A739-15E1-46D5-BD29-EA4C42D32464}">
      <dgm:prSet/>
      <dgm:spPr/>
      <dgm:t>
        <a:bodyPr/>
        <a:lstStyle/>
        <a:p>
          <a:pPr rtl="1"/>
          <a:endParaRPr lang="ar-SY"/>
        </a:p>
      </dgm:t>
    </dgm:pt>
    <dgm:pt modelId="{0F57C19F-DF04-40A4-B24B-30B10775F0C6}" type="sibTrans" cxnId="{4A90A739-15E1-46D5-BD29-EA4C42D32464}">
      <dgm:prSet/>
      <dgm:spPr/>
      <dgm:t>
        <a:bodyPr/>
        <a:lstStyle/>
        <a:p>
          <a:pPr rtl="1"/>
          <a:endParaRPr lang="ar-SY"/>
        </a:p>
      </dgm:t>
    </dgm:pt>
    <dgm:pt modelId="{89C0CB15-EA0E-40A6-B14C-7E607A6553DB}">
      <dgm:prSet/>
      <dgm:spPr/>
      <dgm:t>
        <a:bodyPr/>
        <a:lstStyle/>
        <a:p>
          <a:pPr rtl="1"/>
          <a:r>
            <a:rPr lang="en-US" dirty="0" smtClean="0"/>
            <a:t>delayed</a:t>
          </a:r>
          <a:endParaRPr lang="ar-SY" dirty="0"/>
        </a:p>
      </dgm:t>
    </dgm:pt>
    <dgm:pt modelId="{ADDA62A2-1F0D-4F3B-A294-A49F359EB16D}" type="parTrans" cxnId="{DC45FFEF-C0A6-442B-A205-CB8FD11DB0C2}">
      <dgm:prSet/>
      <dgm:spPr/>
      <dgm:t>
        <a:bodyPr/>
        <a:lstStyle/>
        <a:p>
          <a:pPr rtl="1"/>
          <a:endParaRPr lang="ar-SY"/>
        </a:p>
      </dgm:t>
    </dgm:pt>
    <dgm:pt modelId="{AA4FC361-6C3C-4CA7-9706-619572F47025}" type="sibTrans" cxnId="{DC45FFEF-C0A6-442B-A205-CB8FD11DB0C2}">
      <dgm:prSet/>
      <dgm:spPr/>
      <dgm:t>
        <a:bodyPr/>
        <a:lstStyle/>
        <a:p>
          <a:pPr rtl="1"/>
          <a:endParaRPr lang="ar-SY"/>
        </a:p>
      </dgm:t>
    </dgm:pt>
    <dgm:pt modelId="{93EE8C0D-2AB8-45E6-B22D-157ADFFF3A4F}">
      <dgm:prSet phldrT="[Text]"/>
      <dgm:spPr/>
      <dgm:t>
        <a:bodyPr/>
        <a:lstStyle/>
        <a:p>
          <a:r>
            <a:rPr lang="en-US" smtClean="0"/>
            <a:t>Minutes to hours following chemotherapy	</a:t>
          </a:r>
          <a:endParaRPr lang="en-US" dirty="0"/>
        </a:p>
      </dgm:t>
    </dgm:pt>
    <dgm:pt modelId="{9E6CD878-D584-4799-B841-5AD998B02A35}" type="parTrans" cxnId="{F45A0E31-1B22-478D-A1D4-75384F9267DA}">
      <dgm:prSet/>
      <dgm:spPr/>
      <dgm:t>
        <a:bodyPr/>
        <a:lstStyle/>
        <a:p>
          <a:pPr rtl="1"/>
          <a:endParaRPr lang="ar-SY"/>
        </a:p>
      </dgm:t>
    </dgm:pt>
    <dgm:pt modelId="{E9242597-FF1C-4C83-9518-929793F15571}" type="sibTrans" cxnId="{F45A0E31-1B22-478D-A1D4-75384F9267DA}">
      <dgm:prSet/>
      <dgm:spPr/>
      <dgm:t>
        <a:bodyPr/>
        <a:lstStyle/>
        <a:p>
          <a:pPr rtl="1"/>
          <a:endParaRPr lang="ar-SY"/>
        </a:p>
      </dgm:t>
    </dgm:pt>
    <dgm:pt modelId="{4847A176-5481-4391-AE60-6D99B0F92EB4}">
      <dgm:prSet phldrT="[Text]"/>
      <dgm:spPr/>
      <dgm:t>
        <a:bodyPr/>
        <a:lstStyle/>
        <a:p>
          <a:r>
            <a:rPr lang="en-US" smtClean="0"/>
            <a:t>Chemotherapy classified by risk</a:t>
          </a:r>
          <a:endParaRPr lang="en-US" dirty="0"/>
        </a:p>
      </dgm:t>
    </dgm:pt>
    <dgm:pt modelId="{F34B8771-6DB7-4376-8813-E7CD95761491}" type="parTrans" cxnId="{578D7247-19A3-43CE-BC87-FD3CE7E9DCB6}">
      <dgm:prSet/>
      <dgm:spPr/>
      <dgm:t>
        <a:bodyPr/>
        <a:lstStyle/>
        <a:p>
          <a:pPr rtl="1"/>
          <a:endParaRPr lang="ar-SY"/>
        </a:p>
      </dgm:t>
    </dgm:pt>
    <dgm:pt modelId="{22680AE1-A51B-4132-BB1A-2FAEEF352AC5}" type="sibTrans" cxnId="{578D7247-19A3-43CE-BC87-FD3CE7E9DCB6}">
      <dgm:prSet/>
      <dgm:spPr/>
      <dgm:t>
        <a:bodyPr/>
        <a:lstStyle/>
        <a:p>
          <a:pPr rtl="1"/>
          <a:endParaRPr lang="ar-SY"/>
        </a:p>
      </dgm:t>
    </dgm:pt>
    <dgm:pt modelId="{A630DFEC-E5EA-462E-AE0C-CF4338E4A554}">
      <dgm:prSet phldrT="[Text]"/>
      <dgm:spPr/>
      <dgm:t>
        <a:bodyPr/>
        <a:lstStyle/>
        <a:p>
          <a:r>
            <a:rPr lang="en-US" smtClean="0"/>
            <a:t>Patient risk factors</a:t>
          </a:r>
          <a:endParaRPr lang="en-US" dirty="0"/>
        </a:p>
      </dgm:t>
    </dgm:pt>
    <dgm:pt modelId="{C0F86697-9981-49C9-A0C4-C6F0BEF9F111}" type="parTrans" cxnId="{E1B8EA84-3077-4332-993B-BCA82D8173F4}">
      <dgm:prSet/>
      <dgm:spPr/>
      <dgm:t>
        <a:bodyPr/>
        <a:lstStyle/>
        <a:p>
          <a:pPr rtl="1"/>
          <a:endParaRPr lang="ar-SY"/>
        </a:p>
      </dgm:t>
    </dgm:pt>
    <dgm:pt modelId="{8121ABD0-BA93-4278-802E-FDD9656E4751}" type="sibTrans" cxnId="{E1B8EA84-3077-4332-993B-BCA82D8173F4}">
      <dgm:prSet/>
      <dgm:spPr/>
      <dgm:t>
        <a:bodyPr/>
        <a:lstStyle/>
        <a:p>
          <a:pPr rtl="1"/>
          <a:endParaRPr lang="ar-SY"/>
        </a:p>
      </dgm:t>
    </dgm:pt>
    <dgm:pt modelId="{F1B4D16D-9443-4495-A6DF-D1DC8810EDAB}">
      <dgm:prSet phldrT="[Text]"/>
      <dgm:spPr/>
      <dgm:t>
        <a:bodyPr/>
        <a:lstStyle/>
        <a:p>
          <a:r>
            <a:rPr lang="en-US" baseline="0" dirty="0" smtClean="0"/>
            <a:t>Schedule</a:t>
          </a:r>
          <a:r>
            <a:rPr lang="en-US" dirty="0" smtClean="0"/>
            <a:t> prophylactic medications</a:t>
          </a:r>
          <a:r>
            <a:rPr lang="ar-SY" dirty="0" smtClean="0"/>
            <a:t> </a:t>
          </a:r>
          <a:endParaRPr lang="en-US" dirty="0"/>
        </a:p>
      </dgm:t>
    </dgm:pt>
    <dgm:pt modelId="{FC68E092-409C-46E3-AAD9-F6E7E9A8F174}" type="parTrans" cxnId="{5B51D8F5-9788-4181-A6E9-A3FBEBCFC4A2}">
      <dgm:prSet/>
      <dgm:spPr/>
      <dgm:t>
        <a:bodyPr/>
        <a:lstStyle/>
        <a:p>
          <a:pPr rtl="1"/>
          <a:endParaRPr lang="ar-SY"/>
        </a:p>
      </dgm:t>
    </dgm:pt>
    <dgm:pt modelId="{74B647C7-5D9F-469A-8BC6-74070610FBAA}" type="sibTrans" cxnId="{5B51D8F5-9788-4181-A6E9-A3FBEBCFC4A2}">
      <dgm:prSet/>
      <dgm:spPr/>
      <dgm:t>
        <a:bodyPr/>
        <a:lstStyle/>
        <a:p>
          <a:pPr rtl="1"/>
          <a:endParaRPr lang="ar-SY"/>
        </a:p>
      </dgm:t>
    </dgm:pt>
    <dgm:pt modelId="{981192E2-9312-4C4C-8379-E2EE81A9F98D}">
      <dgm:prSet/>
      <dgm:spPr/>
      <dgm:t>
        <a:bodyPr/>
        <a:lstStyle/>
        <a:p>
          <a:r>
            <a:rPr lang="en-US" smtClean="0"/>
            <a:t>Utilize other agents/mechanisms</a:t>
          </a:r>
          <a:endParaRPr lang="en-US" dirty="0"/>
        </a:p>
      </dgm:t>
    </dgm:pt>
    <dgm:pt modelId="{5A698529-8525-4BAD-9426-51CFDEA80EC5}" type="parTrans" cxnId="{A2F0A79E-AB73-4C60-B57A-89B31EFBFF0A}">
      <dgm:prSet/>
      <dgm:spPr/>
      <dgm:t>
        <a:bodyPr/>
        <a:lstStyle/>
        <a:p>
          <a:pPr rtl="1"/>
          <a:endParaRPr lang="ar-SY"/>
        </a:p>
      </dgm:t>
    </dgm:pt>
    <dgm:pt modelId="{25A53D9D-4CCA-438A-BF51-64BF8CF0FDBA}" type="sibTrans" cxnId="{A2F0A79E-AB73-4C60-B57A-89B31EFBFF0A}">
      <dgm:prSet/>
      <dgm:spPr/>
      <dgm:t>
        <a:bodyPr/>
        <a:lstStyle/>
        <a:p>
          <a:pPr rtl="1"/>
          <a:endParaRPr lang="ar-SY"/>
        </a:p>
      </dgm:t>
    </dgm:pt>
    <dgm:pt modelId="{C93C1F87-72F0-40AF-A18D-ECEB8E65B673}">
      <dgm:prSet/>
      <dgm:spPr/>
      <dgm:t>
        <a:bodyPr/>
        <a:lstStyle/>
        <a:p>
          <a:r>
            <a:rPr lang="en-US" smtClean="0"/>
            <a:t>Occurs despite prophylaxis</a:t>
          </a:r>
          <a:endParaRPr lang="en-US" dirty="0"/>
        </a:p>
      </dgm:t>
    </dgm:pt>
    <dgm:pt modelId="{1AF4B299-1B62-47E7-A561-75F7A201B22D}" type="sibTrans" cxnId="{099214E4-E628-4374-9950-D8EA08064BD6}">
      <dgm:prSet/>
      <dgm:spPr/>
      <dgm:t>
        <a:bodyPr/>
        <a:lstStyle/>
        <a:p>
          <a:pPr rtl="1"/>
          <a:endParaRPr lang="ar-SY"/>
        </a:p>
      </dgm:t>
    </dgm:pt>
    <dgm:pt modelId="{21D64301-10FC-4707-AB3D-5DFAAED81CE4}" type="parTrans" cxnId="{099214E4-E628-4374-9950-D8EA08064BD6}">
      <dgm:prSet/>
      <dgm:spPr/>
      <dgm:t>
        <a:bodyPr/>
        <a:lstStyle/>
        <a:p>
          <a:pPr rtl="1"/>
          <a:endParaRPr lang="ar-SY"/>
        </a:p>
      </dgm:t>
    </dgm:pt>
    <dgm:pt modelId="{77314F31-FDCB-496C-9DC5-D038968E296D}">
      <dgm:prSet phldrT="[نص]"/>
      <dgm:spPr/>
      <dgm:t>
        <a:bodyPr/>
        <a:lstStyle/>
        <a:p>
          <a:pPr rtl="1"/>
          <a:endParaRPr lang="ar-SY" dirty="0"/>
        </a:p>
      </dgm:t>
    </dgm:pt>
    <dgm:pt modelId="{B7DB6E5C-2685-43FC-8ABD-CADDE4BDE2F9}" type="sibTrans" cxnId="{22B2F514-C1D7-458F-9A21-DAB90225655B}">
      <dgm:prSet/>
      <dgm:spPr/>
      <dgm:t>
        <a:bodyPr/>
        <a:lstStyle/>
        <a:p>
          <a:pPr rtl="1"/>
          <a:endParaRPr lang="ar-SY"/>
        </a:p>
      </dgm:t>
    </dgm:pt>
    <dgm:pt modelId="{5EB4B6B8-8057-4448-9548-91B705C5D2E8}" type="parTrans" cxnId="{22B2F514-C1D7-458F-9A21-DAB90225655B}">
      <dgm:prSet/>
      <dgm:spPr/>
      <dgm:t>
        <a:bodyPr/>
        <a:lstStyle/>
        <a:p>
          <a:pPr rtl="1"/>
          <a:endParaRPr lang="ar-SY"/>
        </a:p>
      </dgm:t>
    </dgm:pt>
    <dgm:pt modelId="{AA0E4E22-5751-4502-AB9D-7EA6F5E76B48}">
      <dgm:prSet phldrT="[نص]"/>
      <dgm:spPr/>
      <dgm:t>
        <a:bodyPr/>
        <a:lstStyle/>
        <a:p>
          <a:pPr rtl="1"/>
          <a:r>
            <a:rPr lang="en-US" dirty="0" smtClean="0"/>
            <a:t>breakthrough</a:t>
          </a:r>
          <a:endParaRPr lang="ar-SY" dirty="0"/>
        </a:p>
      </dgm:t>
    </dgm:pt>
    <dgm:pt modelId="{F8A672E1-116C-4562-BC83-2E40542C4544}" type="sibTrans" cxnId="{275A0D0D-F267-4776-BD3A-6D9DED97E0BC}">
      <dgm:prSet/>
      <dgm:spPr/>
      <dgm:t>
        <a:bodyPr/>
        <a:lstStyle/>
        <a:p>
          <a:pPr rtl="1"/>
          <a:endParaRPr lang="ar-SY"/>
        </a:p>
      </dgm:t>
    </dgm:pt>
    <dgm:pt modelId="{754B5646-EBC7-403F-93E1-85EA8385945A}" type="parTrans" cxnId="{275A0D0D-F267-4776-BD3A-6D9DED97E0BC}">
      <dgm:prSet/>
      <dgm:spPr/>
      <dgm:t>
        <a:bodyPr/>
        <a:lstStyle/>
        <a:p>
          <a:pPr rtl="1"/>
          <a:endParaRPr lang="ar-SY"/>
        </a:p>
      </dgm:t>
    </dgm:pt>
    <dgm:pt modelId="{4726D426-D05E-4DDF-9CA2-EDB7B60DA3EE}">
      <dgm:prSet/>
      <dgm:spPr/>
      <dgm:t>
        <a:bodyPr/>
        <a:lstStyle/>
        <a:p>
          <a:pPr rtl="1"/>
          <a:endParaRPr lang="ar-SY" dirty="0"/>
        </a:p>
      </dgm:t>
    </dgm:pt>
    <dgm:pt modelId="{76AF75C2-A1DD-4A75-AA94-1B842B664714}" type="sibTrans" cxnId="{396FB185-ECC2-47C5-BA20-883FA8C7B0F7}">
      <dgm:prSet/>
      <dgm:spPr/>
      <dgm:t>
        <a:bodyPr/>
        <a:lstStyle/>
        <a:p>
          <a:pPr rtl="1"/>
          <a:endParaRPr lang="ar-SY"/>
        </a:p>
      </dgm:t>
    </dgm:pt>
    <dgm:pt modelId="{9DE09565-54B3-40B1-A522-3A273A1772DA}" type="parTrans" cxnId="{396FB185-ECC2-47C5-BA20-883FA8C7B0F7}">
      <dgm:prSet/>
      <dgm:spPr/>
      <dgm:t>
        <a:bodyPr/>
        <a:lstStyle/>
        <a:p>
          <a:pPr rtl="1"/>
          <a:endParaRPr lang="ar-SY"/>
        </a:p>
      </dgm:t>
    </dgm:pt>
    <dgm:pt modelId="{03499AFF-1652-4D94-8753-6534173C8422}">
      <dgm:prSet phldrT="[Text]"/>
      <dgm:spPr/>
      <dgm:t>
        <a:bodyPr/>
        <a:lstStyle/>
        <a:p>
          <a:r>
            <a:rPr lang="en-US" smtClean="0"/>
            <a:t>Approximately 20% of patients</a:t>
          </a:r>
          <a:endParaRPr lang="en-US" dirty="0"/>
        </a:p>
      </dgm:t>
    </dgm:pt>
    <dgm:pt modelId="{5E33BDF1-B72B-4F48-80B9-17FEBBF154C0}" type="sibTrans" cxnId="{0A16616C-16A6-44CB-9457-8C63A0AA4E0D}">
      <dgm:prSet/>
      <dgm:spPr/>
      <dgm:t>
        <a:bodyPr/>
        <a:lstStyle/>
        <a:p>
          <a:pPr rtl="1"/>
          <a:endParaRPr lang="ar-SY"/>
        </a:p>
      </dgm:t>
    </dgm:pt>
    <dgm:pt modelId="{47A8207C-7185-4604-89B2-1506DF779173}" type="parTrans" cxnId="{0A16616C-16A6-44CB-9457-8C63A0AA4E0D}">
      <dgm:prSet/>
      <dgm:spPr/>
      <dgm:t>
        <a:bodyPr/>
        <a:lstStyle/>
        <a:p>
          <a:pPr rtl="1"/>
          <a:endParaRPr lang="ar-SY"/>
        </a:p>
      </dgm:t>
    </dgm:pt>
    <dgm:pt modelId="{A07D4C9B-9D68-4262-97EC-472C6E27F9B3}">
      <dgm:prSet phldrT="[نص]"/>
      <dgm:spPr/>
      <dgm:t>
        <a:bodyPr/>
        <a:lstStyle/>
        <a:p>
          <a:pPr rtl="1"/>
          <a:endParaRPr lang="ar-SY" dirty="0"/>
        </a:p>
      </dgm:t>
    </dgm:pt>
    <dgm:pt modelId="{471C8692-5BA8-45B2-BDC5-8DB118616B20}" type="sibTrans" cxnId="{EF180EEE-3028-4CDF-B0AF-AC08AAA0A1FD}">
      <dgm:prSet/>
      <dgm:spPr/>
      <dgm:t>
        <a:bodyPr/>
        <a:lstStyle/>
        <a:p>
          <a:pPr rtl="1"/>
          <a:endParaRPr lang="ar-SY"/>
        </a:p>
      </dgm:t>
    </dgm:pt>
    <dgm:pt modelId="{53F78BC6-F080-43CA-A60E-81E5FF1CEC77}" type="parTrans" cxnId="{EF180EEE-3028-4CDF-B0AF-AC08AAA0A1FD}">
      <dgm:prSet/>
      <dgm:spPr/>
      <dgm:t>
        <a:bodyPr/>
        <a:lstStyle/>
        <a:p>
          <a:pPr rtl="1"/>
          <a:endParaRPr lang="ar-SY"/>
        </a:p>
      </dgm:t>
    </dgm:pt>
    <dgm:pt modelId="{7ED455DB-D125-4EA2-8293-24C3B099ED8A}">
      <dgm:prSet phldrT="[نص]"/>
      <dgm:spPr/>
      <dgm:t>
        <a:bodyPr/>
        <a:lstStyle/>
        <a:p>
          <a:pPr rtl="1"/>
          <a:r>
            <a:rPr lang="en-US" dirty="0" smtClean="0"/>
            <a:t>anticipatory</a:t>
          </a:r>
          <a:endParaRPr lang="ar-SY" dirty="0"/>
        </a:p>
      </dgm:t>
    </dgm:pt>
    <dgm:pt modelId="{623BC947-4580-40D4-9C42-612B6CFE847B}" type="sibTrans" cxnId="{C9B16F46-DBA1-4662-ADCE-32CBECD4E31F}">
      <dgm:prSet/>
      <dgm:spPr/>
      <dgm:t>
        <a:bodyPr/>
        <a:lstStyle/>
        <a:p>
          <a:pPr rtl="1"/>
          <a:endParaRPr lang="ar-SY"/>
        </a:p>
      </dgm:t>
    </dgm:pt>
    <dgm:pt modelId="{79CDE969-8C4F-48AA-A999-D4FCF45CCA25}" type="parTrans" cxnId="{C9B16F46-DBA1-4662-ADCE-32CBECD4E31F}">
      <dgm:prSet/>
      <dgm:spPr/>
      <dgm:t>
        <a:bodyPr/>
        <a:lstStyle/>
        <a:p>
          <a:pPr rtl="1"/>
          <a:endParaRPr lang="ar-SY"/>
        </a:p>
      </dgm:t>
    </dgm:pt>
    <dgm:pt modelId="{EF5AC9F2-BA7A-425C-B0E6-BE5F7EDA65A6}">
      <dgm:prSet/>
      <dgm:spPr/>
      <dgm:t>
        <a:bodyPr/>
        <a:lstStyle/>
        <a:p>
          <a:pPr rtl="1"/>
          <a:endParaRPr lang="ar-SY" dirty="0"/>
        </a:p>
      </dgm:t>
    </dgm:pt>
    <dgm:pt modelId="{31CD42D5-3939-4FF8-B944-FF31E468C011}" type="sibTrans" cxnId="{E2C899FD-E0A5-4CD0-803C-7617CB3CE0ED}">
      <dgm:prSet/>
      <dgm:spPr/>
      <dgm:t>
        <a:bodyPr/>
        <a:lstStyle/>
        <a:p>
          <a:pPr rtl="1"/>
          <a:endParaRPr lang="ar-SY"/>
        </a:p>
      </dgm:t>
    </dgm:pt>
    <dgm:pt modelId="{9CA84214-B357-4E19-8474-05696E653354}" type="parTrans" cxnId="{E2C899FD-E0A5-4CD0-803C-7617CB3CE0ED}">
      <dgm:prSet/>
      <dgm:spPr/>
      <dgm:t>
        <a:bodyPr/>
        <a:lstStyle/>
        <a:p>
          <a:pPr rtl="1"/>
          <a:endParaRPr lang="ar-SY"/>
        </a:p>
      </dgm:t>
    </dgm:pt>
    <dgm:pt modelId="{C68B739C-F5A2-4DB3-9038-323A281E1C75}">
      <dgm:prSet/>
      <dgm:spPr/>
      <dgm:t>
        <a:bodyPr/>
        <a:lstStyle/>
        <a:p>
          <a:pPr rtl="1"/>
          <a:endParaRPr lang="ar-SY" dirty="0"/>
        </a:p>
      </dgm:t>
    </dgm:pt>
    <dgm:pt modelId="{519B7DCB-E14E-4284-80D3-79DE20230AFB}" type="sibTrans" cxnId="{0010C558-E31B-4193-BD5D-A7A4D5CE1D79}">
      <dgm:prSet/>
      <dgm:spPr/>
      <dgm:t>
        <a:bodyPr/>
        <a:lstStyle/>
        <a:p>
          <a:pPr rtl="1"/>
          <a:endParaRPr lang="ar-SY"/>
        </a:p>
      </dgm:t>
    </dgm:pt>
    <dgm:pt modelId="{B4507FA9-C549-470C-B272-F4C133CE954E}" type="parTrans" cxnId="{0010C558-E31B-4193-BD5D-A7A4D5CE1D79}">
      <dgm:prSet/>
      <dgm:spPr/>
      <dgm:t>
        <a:bodyPr/>
        <a:lstStyle/>
        <a:p>
          <a:pPr rtl="1"/>
          <a:endParaRPr lang="ar-SY"/>
        </a:p>
      </dgm:t>
    </dgm:pt>
    <dgm:pt modelId="{4356F279-E066-4B29-8E0C-FBE88C650CCE}">
      <dgm:prSet phldrT="[Text]"/>
      <dgm:spPr/>
      <dgm:t>
        <a:bodyPr/>
        <a:lstStyle/>
        <a:p>
          <a:r>
            <a:rPr lang="en-US" smtClean="0"/>
            <a:t>More than 24 hrs after chemotherapy</a:t>
          </a:r>
          <a:endParaRPr lang="en-US" dirty="0"/>
        </a:p>
      </dgm:t>
    </dgm:pt>
    <dgm:pt modelId="{5E53B87F-0975-47A8-AD05-36B762E8AABE}" type="parTrans" cxnId="{10EA159D-1167-451E-B2EF-9C140982F30F}">
      <dgm:prSet/>
      <dgm:spPr/>
      <dgm:t>
        <a:bodyPr/>
        <a:lstStyle/>
        <a:p>
          <a:pPr rtl="1"/>
          <a:endParaRPr lang="ar-SY"/>
        </a:p>
      </dgm:t>
    </dgm:pt>
    <dgm:pt modelId="{7C9B0877-E652-4DD1-B337-06A83C2D1E43}" type="sibTrans" cxnId="{10EA159D-1167-451E-B2EF-9C140982F30F}">
      <dgm:prSet/>
      <dgm:spPr/>
      <dgm:t>
        <a:bodyPr/>
        <a:lstStyle/>
        <a:p>
          <a:pPr rtl="1"/>
          <a:endParaRPr lang="ar-SY"/>
        </a:p>
      </dgm:t>
    </dgm:pt>
    <dgm:pt modelId="{79B35567-48B0-4391-ABB2-98B8CA3E740A}">
      <dgm:prSet phldrT="[Text]"/>
      <dgm:spPr/>
      <dgm:t>
        <a:bodyPr/>
        <a:lstStyle/>
        <a:p>
          <a:r>
            <a:rPr lang="en-US" smtClean="0"/>
            <a:t>More common with:</a:t>
          </a:r>
          <a:endParaRPr lang="en-US" dirty="0"/>
        </a:p>
      </dgm:t>
    </dgm:pt>
    <dgm:pt modelId="{DF1700BC-F4AE-47D1-AEF9-F7B4CC316BED}" type="parTrans" cxnId="{9C3E2DAB-9C0D-4C1E-9BC4-13F9F1707CAD}">
      <dgm:prSet/>
      <dgm:spPr/>
      <dgm:t>
        <a:bodyPr/>
        <a:lstStyle/>
        <a:p>
          <a:pPr rtl="1"/>
          <a:endParaRPr lang="ar-SY"/>
        </a:p>
      </dgm:t>
    </dgm:pt>
    <dgm:pt modelId="{6F90986C-0963-440A-977E-F9150B0C37ED}" type="sibTrans" cxnId="{9C3E2DAB-9C0D-4C1E-9BC4-13F9F1707CAD}">
      <dgm:prSet/>
      <dgm:spPr/>
      <dgm:t>
        <a:bodyPr/>
        <a:lstStyle/>
        <a:p>
          <a:pPr rtl="1"/>
          <a:endParaRPr lang="ar-SY"/>
        </a:p>
      </dgm:t>
    </dgm:pt>
    <dgm:pt modelId="{EC0E2379-D244-44B8-8189-C18B9E8D569C}">
      <dgm:prSet phldrT="[Text]"/>
      <dgm:spPr/>
      <dgm:t>
        <a:bodyPr/>
        <a:lstStyle/>
        <a:p>
          <a:r>
            <a:rPr lang="en-US" smtClean="0"/>
            <a:t>Carboplatin</a:t>
          </a:r>
          <a:endParaRPr lang="en-US" dirty="0"/>
        </a:p>
      </dgm:t>
    </dgm:pt>
    <dgm:pt modelId="{1876A74D-2FDD-4002-851B-84BB2078BFCA}" type="parTrans" cxnId="{3AA143A4-5F76-4186-9197-F50E3FD145CA}">
      <dgm:prSet/>
      <dgm:spPr/>
      <dgm:t>
        <a:bodyPr/>
        <a:lstStyle/>
        <a:p>
          <a:pPr rtl="1"/>
          <a:endParaRPr lang="ar-SY"/>
        </a:p>
      </dgm:t>
    </dgm:pt>
    <dgm:pt modelId="{DE8D7ECB-3495-4144-8074-B872E86334E4}" type="sibTrans" cxnId="{3AA143A4-5F76-4186-9197-F50E3FD145CA}">
      <dgm:prSet/>
      <dgm:spPr/>
      <dgm:t>
        <a:bodyPr/>
        <a:lstStyle/>
        <a:p>
          <a:pPr rtl="1"/>
          <a:endParaRPr lang="ar-SY"/>
        </a:p>
      </dgm:t>
    </dgm:pt>
    <dgm:pt modelId="{AD498DEA-AFDD-4940-BFFA-40E407D0DC64}">
      <dgm:prSet phldrT="[Text]"/>
      <dgm:spPr/>
      <dgm:t>
        <a:bodyPr/>
        <a:lstStyle/>
        <a:p>
          <a:r>
            <a:rPr lang="en-US" smtClean="0"/>
            <a:t>Cisplatin</a:t>
          </a:r>
          <a:endParaRPr lang="en-US" dirty="0"/>
        </a:p>
      </dgm:t>
    </dgm:pt>
    <dgm:pt modelId="{DC098C7B-711C-40D5-B3E5-0A8E24C78F80}" type="parTrans" cxnId="{B83CE18F-9812-4B9A-817D-5A88DA397D26}">
      <dgm:prSet/>
      <dgm:spPr/>
      <dgm:t>
        <a:bodyPr/>
        <a:lstStyle/>
        <a:p>
          <a:pPr rtl="1"/>
          <a:endParaRPr lang="ar-SY"/>
        </a:p>
      </dgm:t>
    </dgm:pt>
    <dgm:pt modelId="{80373E89-8207-4ABB-B55E-1013D8AFE8C3}" type="sibTrans" cxnId="{B83CE18F-9812-4B9A-817D-5A88DA397D26}">
      <dgm:prSet/>
      <dgm:spPr/>
      <dgm:t>
        <a:bodyPr/>
        <a:lstStyle/>
        <a:p>
          <a:pPr rtl="1"/>
          <a:endParaRPr lang="ar-SY"/>
        </a:p>
      </dgm:t>
    </dgm:pt>
    <dgm:pt modelId="{7B7E63F1-E881-4763-9718-BCC3C5472BD3}">
      <dgm:prSet phldrT="[Text]"/>
      <dgm:spPr/>
      <dgm:t>
        <a:bodyPr/>
        <a:lstStyle/>
        <a:p>
          <a:r>
            <a:rPr lang="en-US" smtClean="0"/>
            <a:t>Cyclophosphamide </a:t>
          </a:r>
          <a:endParaRPr lang="en-US" dirty="0"/>
        </a:p>
      </dgm:t>
    </dgm:pt>
    <dgm:pt modelId="{F26CA207-FE21-4C45-A513-7B6D83007475}" type="parTrans" cxnId="{45E670E9-DBEB-405A-86B2-33B17A74E5C1}">
      <dgm:prSet/>
      <dgm:spPr/>
      <dgm:t>
        <a:bodyPr/>
        <a:lstStyle/>
        <a:p>
          <a:pPr rtl="1"/>
          <a:endParaRPr lang="ar-SY"/>
        </a:p>
      </dgm:t>
    </dgm:pt>
    <dgm:pt modelId="{D2804B7E-A1D3-4440-827A-0A4F3CEB8CF6}" type="sibTrans" cxnId="{45E670E9-DBEB-405A-86B2-33B17A74E5C1}">
      <dgm:prSet/>
      <dgm:spPr/>
      <dgm:t>
        <a:bodyPr/>
        <a:lstStyle/>
        <a:p>
          <a:pPr rtl="1"/>
          <a:endParaRPr lang="ar-SY"/>
        </a:p>
      </dgm:t>
    </dgm:pt>
    <dgm:pt modelId="{64A93F5A-A1DD-4DD8-9E69-47D443CED3B3}">
      <dgm:prSet phldrT="[Text]"/>
      <dgm:spPr/>
      <dgm:t>
        <a:bodyPr/>
        <a:lstStyle/>
        <a:p>
          <a:r>
            <a:rPr lang="en-US" smtClean="0"/>
            <a:t>Doxorubicin</a:t>
          </a:r>
          <a:endParaRPr lang="en-US" dirty="0"/>
        </a:p>
      </dgm:t>
    </dgm:pt>
    <dgm:pt modelId="{DBE62D47-F235-41B2-AFCA-163A3592E62D}" type="parTrans" cxnId="{BCBA899A-F014-42FB-9EBC-AA77E692A798}">
      <dgm:prSet/>
      <dgm:spPr/>
      <dgm:t>
        <a:bodyPr/>
        <a:lstStyle/>
        <a:p>
          <a:pPr rtl="1"/>
          <a:endParaRPr lang="ar-SY"/>
        </a:p>
      </dgm:t>
    </dgm:pt>
    <dgm:pt modelId="{38454CF5-E3F5-4A10-B6AA-18003F50A3AC}" type="sibTrans" cxnId="{BCBA899A-F014-42FB-9EBC-AA77E692A798}">
      <dgm:prSet/>
      <dgm:spPr/>
      <dgm:t>
        <a:bodyPr/>
        <a:lstStyle/>
        <a:p>
          <a:pPr rtl="1"/>
          <a:endParaRPr lang="ar-SY"/>
        </a:p>
      </dgm:t>
    </dgm:pt>
    <dgm:pt modelId="{42C54988-8D21-461B-9F93-25CAAF31D0BB}">
      <dgm:prSet/>
      <dgm:spPr/>
      <dgm:t>
        <a:bodyPr/>
        <a:lstStyle/>
        <a:p>
          <a:endParaRPr lang="en-US" dirty="0">
            <a:solidFill>
              <a:srgbClr val="002060"/>
            </a:solidFill>
          </a:endParaRPr>
        </a:p>
      </dgm:t>
    </dgm:pt>
    <dgm:pt modelId="{029ABB81-F83B-401D-8443-CBDE98811A83}" type="parTrans" cxnId="{8F008A83-4F8C-46F1-9CFF-375C9B3ED235}">
      <dgm:prSet/>
      <dgm:spPr/>
      <dgm:t>
        <a:bodyPr/>
        <a:lstStyle/>
        <a:p>
          <a:pPr rtl="1"/>
          <a:endParaRPr lang="ar-SY"/>
        </a:p>
      </dgm:t>
    </dgm:pt>
    <dgm:pt modelId="{7BDC1014-CAAE-488A-85E7-4883DE651BD5}" type="sibTrans" cxnId="{8F008A83-4F8C-46F1-9CFF-375C9B3ED235}">
      <dgm:prSet/>
      <dgm:spPr/>
      <dgm:t>
        <a:bodyPr/>
        <a:lstStyle/>
        <a:p>
          <a:pPr rtl="1"/>
          <a:endParaRPr lang="ar-SY"/>
        </a:p>
      </dgm:t>
    </dgm:pt>
    <dgm:pt modelId="{E4C62BF5-3CBF-4A66-8E49-34AA5AC4F314}">
      <dgm:prSet/>
      <dgm:spPr/>
      <dgm:t>
        <a:bodyPr/>
        <a:lstStyle/>
        <a:p>
          <a:r>
            <a:rPr lang="en-US" smtClean="0"/>
            <a:t>/PRN/ medication</a:t>
          </a:r>
          <a:endParaRPr lang="en-US" dirty="0"/>
        </a:p>
      </dgm:t>
    </dgm:pt>
    <dgm:pt modelId="{A7D998BF-7E6C-4885-A4B9-C8E1DCC80796}" type="parTrans" cxnId="{64369CB0-F3BE-400F-9780-90C09C6DDA7C}">
      <dgm:prSet/>
      <dgm:spPr/>
      <dgm:t>
        <a:bodyPr/>
        <a:lstStyle/>
        <a:p>
          <a:pPr rtl="1"/>
          <a:endParaRPr lang="ar-SY"/>
        </a:p>
      </dgm:t>
    </dgm:pt>
    <dgm:pt modelId="{EC7CA3EC-C9BB-4A16-9E7E-E31A49A7CF50}" type="sibTrans" cxnId="{64369CB0-F3BE-400F-9780-90C09C6DDA7C}">
      <dgm:prSet/>
      <dgm:spPr/>
      <dgm:t>
        <a:bodyPr/>
        <a:lstStyle/>
        <a:p>
          <a:pPr rtl="1"/>
          <a:endParaRPr lang="ar-SY"/>
        </a:p>
      </dgm:t>
    </dgm:pt>
    <dgm:pt modelId="{872A9BEA-85F2-4109-B1BB-AAF661027488}">
      <dgm:prSet phldrT="[Text]"/>
      <dgm:spPr/>
      <dgm:t>
        <a:bodyPr/>
        <a:lstStyle/>
        <a:p>
          <a:r>
            <a:rPr lang="en-US" smtClean="0"/>
            <a:t> that is a learned reflex response an       -triggered by sights, sounds, or smells          - predicated on the   development of CINV following prior therapy</a:t>
          </a:r>
          <a:endParaRPr lang="en-US" dirty="0"/>
        </a:p>
      </dgm:t>
    </dgm:pt>
    <dgm:pt modelId="{D3774EEB-91AA-451C-A549-0E2AC85C629A}" type="parTrans" cxnId="{B3FC80FE-B45A-4DF5-A67D-02C908514CB8}">
      <dgm:prSet/>
      <dgm:spPr/>
      <dgm:t>
        <a:bodyPr/>
        <a:lstStyle/>
        <a:p>
          <a:pPr rtl="1"/>
          <a:endParaRPr lang="ar-SY"/>
        </a:p>
      </dgm:t>
    </dgm:pt>
    <dgm:pt modelId="{098BB806-A4A4-44E7-A04D-591FB5BAF000}" type="sibTrans" cxnId="{B3FC80FE-B45A-4DF5-A67D-02C908514CB8}">
      <dgm:prSet/>
      <dgm:spPr/>
      <dgm:t>
        <a:bodyPr/>
        <a:lstStyle/>
        <a:p>
          <a:pPr rtl="1"/>
          <a:endParaRPr lang="ar-SY"/>
        </a:p>
      </dgm:t>
    </dgm:pt>
    <dgm:pt modelId="{F26C889A-6C21-4D01-8F00-FAB97147BDBB}" type="pres">
      <dgm:prSet presAssocID="{1C48043D-1829-4CD2-B55D-3D6A9BF8BD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E447094F-70BF-4C46-9BAC-F1EF8484E621}" type="pres">
      <dgm:prSet presAssocID="{0B1D1B2F-2CDC-4319-894C-9C8E1F393291}" presName="composite" presStyleCnt="0"/>
      <dgm:spPr/>
      <dgm:t>
        <a:bodyPr/>
        <a:lstStyle/>
        <a:p>
          <a:pPr rtl="1"/>
          <a:endParaRPr lang="ar-SY"/>
        </a:p>
      </dgm:t>
    </dgm:pt>
    <dgm:pt modelId="{93089CF8-DE9E-43B0-8749-C28C5D8B16A0}" type="pres">
      <dgm:prSet presAssocID="{0B1D1B2F-2CDC-4319-894C-9C8E1F393291}" presName="parTx" presStyleLbl="alignNode1" presStyleIdx="0" presStyleCnt="4" custLinFactNeighborY="6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1C332073-5EE2-43DC-99D2-FA6C456BFFB0}" type="pres">
      <dgm:prSet presAssocID="{0B1D1B2F-2CDC-4319-894C-9C8E1F393291}" presName="desTx" presStyleLbl="alignAccFollowNode1" presStyleIdx="0" presStyleCnt="4" custScaleY="103921" custLinFactNeighborX="18" custLinFactNeighborY="391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0CC4B04E-A15B-4A56-A25B-2E397D0680AE}" type="pres">
      <dgm:prSet presAssocID="{FC1157F1-153B-4069-954B-9353C81EC6AB}" presName="space" presStyleCnt="0"/>
      <dgm:spPr/>
      <dgm:t>
        <a:bodyPr/>
        <a:lstStyle/>
        <a:p>
          <a:pPr rtl="1"/>
          <a:endParaRPr lang="ar-SY"/>
        </a:p>
      </dgm:t>
    </dgm:pt>
    <dgm:pt modelId="{C9AE645D-1C2D-438C-A7EB-BA65C1AE0ACE}" type="pres">
      <dgm:prSet presAssocID="{89C0CB15-EA0E-40A6-B14C-7E607A6553DB}" presName="composite" presStyleCnt="0"/>
      <dgm:spPr/>
      <dgm:t>
        <a:bodyPr/>
        <a:lstStyle/>
        <a:p>
          <a:pPr rtl="1"/>
          <a:endParaRPr lang="ar-SY"/>
        </a:p>
      </dgm:t>
    </dgm:pt>
    <dgm:pt modelId="{B31FFD59-EAF8-4798-BDC8-0CFCD0908DF0}" type="pres">
      <dgm:prSet presAssocID="{89C0CB15-EA0E-40A6-B14C-7E607A6553D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1741682C-6793-4BCD-8D46-73B25F4F2067}" type="pres">
      <dgm:prSet presAssocID="{89C0CB15-EA0E-40A6-B14C-7E607A6553D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225ABF7B-CCD0-4216-92AE-6E62CE61AD7B}" type="pres">
      <dgm:prSet presAssocID="{AA4FC361-6C3C-4CA7-9706-619572F47025}" presName="space" presStyleCnt="0"/>
      <dgm:spPr/>
      <dgm:t>
        <a:bodyPr/>
        <a:lstStyle/>
        <a:p>
          <a:pPr rtl="1"/>
          <a:endParaRPr lang="ar-SY"/>
        </a:p>
      </dgm:t>
    </dgm:pt>
    <dgm:pt modelId="{30DCE617-1C55-4744-9401-2B1F4ABD58B1}" type="pres">
      <dgm:prSet presAssocID="{7ED455DB-D125-4EA2-8293-24C3B099ED8A}" presName="composite" presStyleCnt="0"/>
      <dgm:spPr/>
      <dgm:t>
        <a:bodyPr/>
        <a:lstStyle/>
        <a:p>
          <a:pPr rtl="1"/>
          <a:endParaRPr lang="ar-SY"/>
        </a:p>
      </dgm:t>
    </dgm:pt>
    <dgm:pt modelId="{F590AF9E-75B3-4780-8D2E-02AF008A4ED4}" type="pres">
      <dgm:prSet presAssocID="{7ED455DB-D125-4EA2-8293-24C3B099ED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304765C5-D0E5-48EB-84F4-3C280845F214}" type="pres">
      <dgm:prSet presAssocID="{7ED455DB-D125-4EA2-8293-24C3B099ED8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4B5087DC-B285-45C5-8B25-DEC4B388D611}" type="pres">
      <dgm:prSet presAssocID="{623BC947-4580-40D4-9C42-612B6CFE847B}" presName="space" presStyleCnt="0"/>
      <dgm:spPr/>
      <dgm:t>
        <a:bodyPr/>
        <a:lstStyle/>
        <a:p>
          <a:pPr rtl="1"/>
          <a:endParaRPr lang="ar-SY"/>
        </a:p>
      </dgm:t>
    </dgm:pt>
    <dgm:pt modelId="{FA794485-2CF3-4829-A050-6ABA4E1DB600}" type="pres">
      <dgm:prSet presAssocID="{AA0E4E22-5751-4502-AB9D-7EA6F5E76B48}" presName="composite" presStyleCnt="0"/>
      <dgm:spPr/>
      <dgm:t>
        <a:bodyPr/>
        <a:lstStyle/>
        <a:p>
          <a:pPr rtl="1"/>
          <a:endParaRPr lang="ar-SY"/>
        </a:p>
      </dgm:t>
    </dgm:pt>
    <dgm:pt modelId="{672E8B86-591E-4201-AB97-8F3986204483}" type="pres">
      <dgm:prSet presAssocID="{AA0E4E22-5751-4502-AB9D-7EA6F5E76B4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B3D88F78-35FF-4DBC-A760-636055F58CC8}" type="pres">
      <dgm:prSet presAssocID="{AA0E4E22-5751-4502-AB9D-7EA6F5E76B48}" presName="desTx" presStyleLbl="alignAccFollowNode1" presStyleIdx="3" presStyleCnt="4" custLinFactNeighborX="166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275A0D0D-F267-4776-BD3A-6D9DED97E0BC}" srcId="{1C48043D-1829-4CD2-B55D-3D6A9BF8BD1E}" destId="{AA0E4E22-5751-4502-AB9D-7EA6F5E76B48}" srcOrd="3" destOrd="0" parTransId="{754B5646-EBC7-403F-93E1-85EA8385945A}" sibTransId="{F8A672E1-116C-4562-BC83-2E40542C4544}"/>
    <dgm:cxn modelId="{10EA159D-1167-451E-B2EF-9C140982F30F}" srcId="{89C0CB15-EA0E-40A6-B14C-7E607A6553DB}" destId="{4356F279-E066-4B29-8E0C-FBE88C650CCE}" srcOrd="1" destOrd="0" parTransId="{5E53B87F-0975-47A8-AD05-36B762E8AABE}" sibTransId="{7C9B0877-E652-4DD1-B337-06A83C2D1E43}"/>
    <dgm:cxn modelId="{E1B8EA84-3077-4332-993B-BCA82D8173F4}" srcId="{0B1D1B2F-2CDC-4319-894C-9C8E1F393291}" destId="{A630DFEC-E5EA-462E-AE0C-CF4338E4A554}" srcOrd="3" destOrd="0" parTransId="{C0F86697-9981-49C9-A0C4-C6F0BEF9F111}" sibTransId="{8121ABD0-BA93-4278-802E-FDD9656E4751}"/>
    <dgm:cxn modelId="{F45A0E31-1B22-478D-A1D4-75384F9267DA}" srcId="{0B1D1B2F-2CDC-4319-894C-9C8E1F393291}" destId="{93EE8C0D-2AB8-45E6-B22D-157ADFFF3A4F}" srcOrd="1" destOrd="0" parTransId="{9E6CD878-D584-4799-B841-5AD998B02A35}" sibTransId="{E9242597-FF1C-4C83-9518-929793F15571}"/>
    <dgm:cxn modelId="{346B1EC9-A6F6-4C2A-A52C-DF081B026053}" type="presOf" srcId="{F1B4D16D-9443-4495-A6DF-D1DC8810EDAB}" destId="{1C332073-5EE2-43DC-99D2-FA6C456BFFB0}" srcOrd="0" destOrd="4" presId="urn:microsoft.com/office/officeart/2005/8/layout/hList1"/>
    <dgm:cxn modelId="{CEC3D566-BCCB-4F09-A484-9203E1036C75}" type="presOf" srcId="{64A93F5A-A1DD-4DD8-9E69-47D443CED3B3}" destId="{1741682C-6793-4BCD-8D46-73B25F4F2067}" srcOrd="0" destOrd="6" presId="urn:microsoft.com/office/officeart/2005/8/layout/hList1"/>
    <dgm:cxn modelId="{6AB82EDA-78B7-4DFA-A17D-119E7ABC7C79}" type="presOf" srcId="{42C54988-8D21-461B-9F93-25CAAF31D0BB}" destId="{B3D88F78-35FF-4DBC-A760-636055F58CC8}" srcOrd="0" destOrd="4" presId="urn:microsoft.com/office/officeart/2005/8/layout/hList1"/>
    <dgm:cxn modelId="{396FB185-ECC2-47C5-BA20-883FA8C7B0F7}" srcId="{7ED455DB-D125-4EA2-8293-24C3B099ED8A}" destId="{4726D426-D05E-4DDF-9CA2-EDB7B60DA3EE}" srcOrd="3" destOrd="0" parTransId="{9DE09565-54B3-40B1-A522-3A273A1772DA}" sibTransId="{76AF75C2-A1DD-4A75-AA94-1B842B664714}"/>
    <dgm:cxn modelId="{5AFBDBE8-DA09-4383-9A40-46F3B422C6BD}" type="presOf" srcId="{79B35567-48B0-4391-ABB2-98B8CA3E740A}" destId="{1741682C-6793-4BCD-8D46-73B25F4F2067}" srcOrd="0" destOrd="2" presId="urn:microsoft.com/office/officeart/2005/8/layout/hList1"/>
    <dgm:cxn modelId="{8F008A83-4F8C-46F1-9CFF-375C9B3ED235}" srcId="{AA0E4E22-5751-4502-AB9D-7EA6F5E76B48}" destId="{42C54988-8D21-461B-9F93-25CAAF31D0BB}" srcOrd="4" destOrd="0" parTransId="{029ABB81-F83B-401D-8443-CBDE98811A83}" sibTransId="{7BDC1014-CAAE-488A-85E7-4883DE651BD5}"/>
    <dgm:cxn modelId="{2EE0FD78-DA64-4577-A7EB-DF73E7B6DB59}" type="presOf" srcId="{A630DFEC-E5EA-462E-AE0C-CF4338E4A554}" destId="{1C332073-5EE2-43DC-99D2-FA6C456BFFB0}" srcOrd="0" destOrd="3" presId="urn:microsoft.com/office/officeart/2005/8/layout/hList1"/>
    <dgm:cxn modelId="{64369CB0-F3BE-400F-9780-90C09C6DDA7C}" srcId="{AA0E4E22-5751-4502-AB9D-7EA6F5E76B48}" destId="{E4C62BF5-3CBF-4A66-8E49-34AA5AC4F314}" srcOrd="3" destOrd="0" parTransId="{A7D998BF-7E6C-4885-A4B9-C8E1DCC80796}" sibTransId="{EC7CA3EC-C9BB-4A16-9E7E-E31A49A7CF50}"/>
    <dgm:cxn modelId="{6BCCD463-99D1-4D54-BA3E-32BE3704AA21}" type="presOf" srcId="{EF5AC9F2-BA7A-425C-B0E6-BE5F7EDA65A6}" destId="{1741682C-6793-4BCD-8D46-73B25F4F2067}" srcOrd="0" destOrd="7" presId="urn:microsoft.com/office/officeart/2005/8/layout/hList1"/>
    <dgm:cxn modelId="{A2F0A79E-AB73-4C60-B57A-89B31EFBFF0A}" srcId="{AA0E4E22-5751-4502-AB9D-7EA6F5E76B48}" destId="{981192E2-9312-4C4C-8379-E2EE81A9F98D}" srcOrd="2" destOrd="0" parTransId="{5A698529-8525-4BAD-9426-51CFDEA80EC5}" sibTransId="{25A53D9D-4CCA-438A-BF51-64BF8CF0FDBA}"/>
    <dgm:cxn modelId="{45E670E9-DBEB-405A-86B2-33B17A74E5C1}" srcId="{79B35567-48B0-4391-ABB2-98B8CA3E740A}" destId="{7B7E63F1-E881-4763-9718-BCC3C5472BD3}" srcOrd="2" destOrd="0" parTransId="{F26CA207-FE21-4C45-A513-7B6D83007475}" sibTransId="{D2804B7E-A1D3-4440-827A-0A4F3CEB8CF6}"/>
    <dgm:cxn modelId="{CFFA12AC-AE73-4375-8FAA-B61C70CB7FAB}" type="presOf" srcId="{C68B739C-F5A2-4DB3-9038-323A281E1C75}" destId="{1741682C-6793-4BCD-8D46-73B25F4F2067}" srcOrd="0" destOrd="0" presId="urn:microsoft.com/office/officeart/2005/8/layout/hList1"/>
    <dgm:cxn modelId="{DC45FFEF-C0A6-442B-A205-CB8FD11DB0C2}" srcId="{1C48043D-1829-4CD2-B55D-3D6A9BF8BD1E}" destId="{89C0CB15-EA0E-40A6-B14C-7E607A6553DB}" srcOrd="1" destOrd="0" parTransId="{ADDA62A2-1F0D-4F3B-A294-A49F359EB16D}" sibTransId="{AA4FC361-6C3C-4CA7-9706-619572F47025}"/>
    <dgm:cxn modelId="{549325C3-0574-4BE8-9748-FB9257DED3BE}" type="presOf" srcId="{C93C1F87-72F0-40AF-A18D-ECEB8E65B673}" destId="{B3D88F78-35FF-4DBC-A760-636055F58CC8}" srcOrd="0" destOrd="1" presId="urn:microsoft.com/office/officeart/2005/8/layout/hList1"/>
    <dgm:cxn modelId="{53CE2896-ED46-4EDC-A6EF-E32CE0728944}" type="presOf" srcId="{872A9BEA-85F2-4109-B1BB-AAF661027488}" destId="{304765C5-D0E5-48EB-84F4-3C280845F214}" srcOrd="0" destOrd="2" presId="urn:microsoft.com/office/officeart/2005/8/layout/hList1"/>
    <dgm:cxn modelId="{DA370BB3-F80A-4A28-95BE-00038E83C129}" type="presOf" srcId="{A07D4C9B-9D68-4262-97EC-472C6E27F9B3}" destId="{304765C5-D0E5-48EB-84F4-3C280845F214}" srcOrd="0" destOrd="0" presId="urn:microsoft.com/office/officeart/2005/8/layout/hList1"/>
    <dgm:cxn modelId="{3253C9AD-10AC-429C-9F1F-AA0BE14FEE21}" type="presOf" srcId="{93EE8C0D-2AB8-45E6-B22D-157ADFFF3A4F}" destId="{1C332073-5EE2-43DC-99D2-FA6C456BFFB0}" srcOrd="0" destOrd="1" presId="urn:microsoft.com/office/officeart/2005/8/layout/hList1"/>
    <dgm:cxn modelId="{8A2AEB07-64BC-4BD7-A85A-99BBCACE46E9}" type="presOf" srcId="{4726D426-D05E-4DDF-9CA2-EDB7B60DA3EE}" destId="{304765C5-D0E5-48EB-84F4-3C280845F214}" srcOrd="0" destOrd="3" presId="urn:microsoft.com/office/officeart/2005/8/layout/hList1"/>
    <dgm:cxn modelId="{B83CE18F-9812-4B9A-817D-5A88DA397D26}" srcId="{79B35567-48B0-4391-ABB2-98B8CA3E740A}" destId="{AD498DEA-AFDD-4940-BFFA-40E407D0DC64}" srcOrd="1" destOrd="0" parTransId="{DC098C7B-711C-40D5-B3E5-0A8E24C78F80}" sibTransId="{80373E89-8207-4ABB-B55E-1013D8AFE8C3}"/>
    <dgm:cxn modelId="{4A90A739-15E1-46D5-BD29-EA4C42D32464}" srcId="{0B1D1B2F-2CDC-4319-894C-9C8E1F393291}" destId="{8D82B663-EC22-4165-BB74-36C40C33F659}" srcOrd="0" destOrd="0" parTransId="{CB80CE65-87CA-41E1-A7EC-88CD9384ABB5}" sibTransId="{0F57C19F-DF04-40A4-B24B-30B10775F0C6}"/>
    <dgm:cxn modelId="{C5CA80E2-C1C3-4DFA-93AA-076EC518A29D}" type="presOf" srcId="{981192E2-9312-4C4C-8379-E2EE81A9F98D}" destId="{B3D88F78-35FF-4DBC-A760-636055F58CC8}" srcOrd="0" destOrd="2" presId="urn:microsoft.com/office/officeart/2005/8/layout/hList1"/>
    <dgm:cxn modelId="{D9EB8B3A-6246-4613-8B58-17F417893863}" type="presOf" srcId="{1C48043D-1829-4CD2-B55D-3D6A9BF8BD1E}" destId="{F26C889A-6C21-4D01-8F00-FAB97147BDBB}" srcOrd="0" destOrd="0" presId="urn:microsoft.com/office/officeart/2005/8/layout/hList1"/>
    <dgm:cxn modelId="{9C3E2DAB-9C0D-4C1E-9BC4-13F9F1707CAD}" srcId="{89C0CB15-EA0E-40A6-B14C-7E607A6553DB}" destId="{79B35567-48B0-4391-ABB2-98B8CA3E740A}" srcOrd="2" destOrd="0" parTransId="{DF1700BC-F4AE-47D1-AEF9-F7B4CC316BED}" sibTransId="{6F90986C-0963-440A-977E-F9150B0C37ED}"/>
    <dgm:cxn modelId="{E2C899FD-E0A5-4CD0-803C-7617CB3CE0ED}" srcId="{89C0CB15-EA0E-40A6-B14C-7E607A6553DB}" destId="{EF5AC9F2-BA7A-425C-B0E6-BE5F7EDA65A6}" srcOrd="3" destOrd="0" parTransId="{9CA84214-B357-4E19-8474-05696E653354}" sibTransId="{31CD42D5-3939-4FF8-B944-FF31E468C011}"/>
    <dgm:cxn modelId="{0B0F7845-B924-45BB-8781-502C80DE31EE}" type="presOf" srcId="{77314F31-FDCB-496C-9DC5-D038968E296D}" destId="{B3D88F78-35FF-4DBC-A760-636055F58CC8}" srcOrd="0" destOrd="0" presId="urn:microsoft.com/office/officeart/2005/8/layout/hList1"/>
    <dgm:cxn modelId="{181E95AE-FEF6-48AA-AE19-38300BA186EC}" type="presOf" srcId="{03499AFF-1652-4D94-8753-6534173C8422}" destId="{304765C5-D0E5-48EB-84F4-3C280845F214}" srcOrd="0" destOrd="1" presId="urn:microsoft.com/office/officeart/2005/8/layout/hList1"/>
    <dgm:cxn modelId="{6585E1DF-DCC6-481D-B9E9-316D11F54E01}" type="presOf" srcId="{89C0CB15-EA0E-40A6-B14C-7E607A6553DB}" destId="{B31FFD59-EAF8-4798-BDC8-0CFCD0908DF0}" srcOrd="0" destOrd="0" presId="urn:microsoft.com/office/officeart/2005/8/layout/hList1"/>
    <dgm:cxn modelId="{099214E4-E628-4374-9950-D8EA08064BD6}" srcId="{AA0E4E22-5751-4502-AB9D-7EA6F5E76B48}" destId="{C93C1F87-72F0-40AF-A18D-ECEB8E65B673}" srcOrd="1" destOrd="0" parTransId="{21D64301-10FC-4707-AB3D-5DFAAED81CE4}" sibTransId="{1AF4B299-1B62-47E7-A561-75F7A201B22D}"/>
    <dgm:cxn modelId="{5AFD1B75-5F7A-4108-AAC5-1FEABC56FC38}" type="presOf" srcId="{EC0E2379-D244-44B8-8189-C18B9E8D569C}" destId="{1741682C-6793-4BCD-8D46-73B25F4F2067}" srcOrd="0" destOrd="3" presId="urn:microsoft.com/office/officeart/2005/8/layout/hList1"/>
    <dgm:cxn modelId="{7F993019-4A48-40CC-8AF5-0A789DA49BF5}" type="presOf" srcId="{7ED455DB-D125-4EA2-8293-24C3B099ED8A}" destId="{F590AF9E-75B3-4780-8D2E-02AF008A4ED4}" srcOrd="0" destOrd="0" presId="urn:microsoft.com/office/officeart/2005/8/layout/hList1"/>
    <dgm:cxn modelId="{EF180EEE-3028-4CDF-B0AF-AC08AAA0A1FD}" srcId="{7ED455DB-D125-4EA2-8293-24C3B099ED8A}" destId="{A07D4C9B-9D68-4262-97EC-472C6E27F9B3}" srcOrd="0" destOrd="0" parTransId="{53F78BC6-F080-43CA-A60E-81E5FF1CEC77}" sibTransId="{471C8692-5BA8-45B2-BDC5-8DB118616B20}"/>
    <dgm:cxn modelId="{3C5ED40B-58A0-4E5F-BB65-FADBE01B55FE}" type="presOf" srcId="{7B7E63F1-E881-4763-9718-BCC3C5472BD3}" destId="{1741682C-6793-4BCD-8D46-73B25F4F2067}" srcOrd="0" destOrd="5" presId="urn:microsoft.com/office/officeart/2005/8/layout/hList1"/>
    <dgm:cxn modelId="{B3FC80FE-B45A-4DF5-A67D-02C908514CB8}" srcId="{7ED455DB-D125-4EA2-8293-24C3B099ED8A}" destId="{872A9BEA-85F2-4109-B1BB-AAF661027488}" srcOrd="2" destOrd="0" parTransId="{D3774EEB-91AA-451C-A549-0E2AC85C629A}" sibTransId="{098BB806-A4A4-44E7-A04D-591FB5BAF000}"/>
    <dgm:cxn modelId="{64397425-AF01-4CD9-A677-AEB0F4AB7F6A}" srcId="{1C48043D-1829-4CD2-B55D-3D6A9BF8BD1E}" destId="{0B1D1B2F-2CDC-4319-894C-9C8E1F393291}" srcOrd="0" destOrd="0" parTransId="{F3EC0172-1F9E-4513-B8EC-42BEC881A35B}" sibTransId="{FC1157F1-153B-4069-954B-9353C81EC6AB}"/>
    <dgm:cxn modelId="{578D7247-19A3-43CE-BC87-FD3CE7E9DCB6}" srcId="{0B1D1B2F-2CDC-4319-894C-9C8E1F393291}" destId="{4847A176-5481-4391-AE60-6D99B0F92EB4}" srcOrd="2" destOrd="0" parTransId="{F34B8771-6DB7-4376-8813-E7CD95761491}" sibTransId="{22680AE1-A51B-4132-BB1A-2FAEEF352AC5}"/>
    <dgm:cxn modelId="{0890EF4A-8B5F-410E-8763-345BA246FDA2}" type="presOf" srcId="{4356F279-E066-4B29-8E0C-FBE88C650CCE}" destId="{1741682C-6793-4BCD-8D46-73B25F4F2067}" srcOrd="0" destOrd="1" presId="urn:microsoft.com/office/officeart/2005/8/layout/hList1"/>
    <dgm:cxn modelId="{866FBF55-E461-49C7-B79E-F69E88B20102}" type="presOf" srcId="{0B1D1B2F-2CDC-4319-894C-9C8E1F393291}" destId="{93089CF8-DE9E-43B0-8749-C28C5D8B16A0}" srcOrd="0" destOrd="0" presId="urn:microsoft.com/office/officeart/2005/8/layout/hList1"/>
    <dgm:cxn modelId="{A563679A-E519-4BC2-B62B-121582317D58}" type="presOf" srcId="{AA0E4E22-5751-4502-AB9D-7EA6F5E76B48}" destId="{672E8B86-591E-4201-AB97-8F3986204483}" srcOrd="0" destOrd="0" presId="urn:microsoft.com/office/officeart/2005/8/layout/hList1"/>
    <dgm:cxn modelId="{22B2F514-C1D7-458F-9A21-DAB90225655B}" srcId="{AA0E4E22-5751-4502-AB9D-7EA6F5E76B48}" destId="{77314F31-FDCB-496C-9DC5-D038968E296D}" srcOrd="0" destOrd="0" parTransId="{5EB4B6B8-8057-4448-9548-91B705C5D2E8}" sibTransId="{B7DB6E5C-2685-43FC-8ABD-CADDE4BDE2F9}"/>
    <dgm:cxn modelId="{FBC3ACFD-BA25-47D5-872F-E32DE5E55326}" type="presOf" srcId="{AD498DEA-AFDD-4940-BFFA-40E407D0DC64}" destId="{1741682C-6793-4BCD-8D46-73B25F4F2067}" srcOrd="0" destOrd="4" presId="urn:microsoft.com/office/officeart/2005/8/layout/hList1"/>
    <dgm:cxn modelId="{5B51D8F5-9788-4181-A6E9-A3FBEBCFC4A2}" srcId="{0B1D1B2F-2CDC-4319-894C-9C8E1F393291}" destId="{F1B4D16D-9443-4495-A6DF-D1DC8810EDAB}" srcOrd="4" destOrd="0" parTransId="{FC68E092-409C-46E3-AAD9-F6E7E9A8F174}" sibTransId="{74B647C7-5D9F-469A-8BC6-74070610FBAA}"/>
    <dgm:cxn modelId="{F6555359-53F7-471F-A66B-495E81B51453}" type="presOf" srcId="{8D82B663-EC22-4165-BB74-36C40C33F659}" destId="{1C332073-5EE2-43DC-99D2-FA6C456BFFB0}" srcOrd="0" destOrd="0" presId="urn:microsoft.com/office/officeart/2005/8/layout/hList1"/>
    <dgm:cxn modelId="{9DD5B6FE-9173-485C-BEC7-AB5C2D2A2B1B}" type="presOf" srcId="{4847A176-5481-4391-AE60-6D99B0F92EB4}" destId="{1C332073-5EE2-43DC-99D2-FA6C456BFFB0}" srcOrd="0" destOrd="2" presId="urn:microsoft.com/office/officeart/2005/8/layout/hList1"/>
    <dgm:cxn modelId="{0A16616C-16A6-44CB-9457-8C63A0AA4E0D}" srcId="{7ED455DB-D125-4EA2-8293-24C3B099ED8A}" destId="{03499AFF-1652-4D94-8753-6534173C8422}" srcOrd="1" destOrd="0" parTransId="{47A8207C-7185-4604-89B2-1506DF779173}" sibTransId="{5E33BDF1-B72B-4F48-80B9-17FEBBF154C0}"/>
    <dgm:cxn modelId="{C9B16F46-DBA1-4662-ADCE-32CBECD4E31F}" srcId="{1C48043D-1829-4CD2-B55D-3D6A9BF8BD1E}" destId="{7ED455DB-D125-4EA2-8293-24C3B099ED8A}" srcOrd="2" destOrd="0" parTransId="{79CDE969-8C4F-48AA-A999-D4FCF45CCA25}" sibTransId="{623BC947-4580-40D4-9C42-612B6CFE847B}"/>
    <dgm:cxn modelId="{A26273A3-D378-46E9-9993-79ED5C71EFC4}" type="presOf" srcId="{E4C62BF5-3CBF-4A66-8E49-34AA5AC4F314}" destId="{B3D88F78-35FF-4DBC-A760-636055F58CC8}" srcOrd="0" destOrd="3" presId="urn:microsoft.com/office/officeart/2005/8/layout/hList1"/>
    <dgm:cxn modelId="{BCBA899A-F014-42FB-9EBC-AA77E692A798}" srcId="{79B35567-48B0-4391-ABB2-98B8CA3E740A}" destId="{64A93F5A-A1DD-4DD8-9E69-47D443CED3B3}" srcOrd="3" destOrd="0" parTransId="{DBE62D47-F235-41B2-AFCA-163A3592E62D}" sibTransId="{38454CF5-E3F5-4A10-B6AA-18003F50A3AC}"/>
    <dgm:cxn modelId="{3AA143A4-5F76-4186-9197-F50E3FD145CA}" srcId="{79B35567-48B0-4391-ABB2-98B8CA3E740A}" destId="{EC0E2379-D244-44B8-8189-C18B9E8D569C}" srcOrd="0" destOrd="0" parTransId="{1876A74D-2FDD-4002-851B-84BB2078BFCA}" sibTransId="{DE8D7ECB-3495-4144-8074-B872E86334E4}"/>
    <dgm:cxn modelId="{0010C558-E31B-4193-BD5D-A7A4D5CE1D79}" srcId="{89C0CB15-EA0E-40A6-B14C-7E607A6553DB}" destId="{C68B739C-F5A2-4DB3-9038-323A281E1C75}" srcOrd="0" destOrd="0" parTransId="{B4507FA9-C549-470C-B272-F4C133CE954E}" sibTransId="{519B7DCB-E14E-4284-80D3-79DE20230AFB}"/>
    <dgm:cxn modelId="{75B4C239-BBD4-411D-85E9-BB97A5646D0A}" type="presParOf" srcId="{F26C889A-6C21-4D01-8F00-FAB97147BDBB}" destId="{E447094F-70BF-4C46-9BAC-F1EF8484E621}" srcOrd="0" destOrd="0" presId="urn:microsoft.com/office/officeart/2005/8/layout/hList1"/>
    <dgm:cxn modelId="{29416FEC-249C-4D6A-A3AB-A4C8710CC57D}" type="presParOf" srcId="{E447094F-70BF-4C46-9BAC-F1EF8484E621}" destId="{93089CF8-DE9E-43B0-8749-C28C5D8B16A0}" srcOrd="0" destOrd="0" presId="urn:microsoft.com/office/officeart/2005/8/layout/hList1"/>
    <dgm:cxn modelId="{1A768E8C-F737-463C-A8F6-483912F97EDB}" type="presParOf" srcId="{E447094F-70BF-4C46-9BAC-F1EF8484E621}" destId="{1C332073-5EE2-43DC-99D2-FA6C456BFFB0}" srcOrd="1" destOrd="0" presId="urn:microsoft.com/office/officeart/2005/8/layout/hList1"/>
    <dgm:cxn modelId="{2498FD9D-7CAA-40C4-8251-9BEFC97E9741}" type="presParOf" srcId="{F26C889A-6C21-4D01-8F00-FAB97147BDBB}" destId="{0CC4B04E-A15B-4A56-A25B-2E397D0680AE}" srcOrd="1" destOrd="0" presId="urn:microsoft.com/office/officeart/2005/8/layout/hList1"/>
    <dgm:cxn modelId="{60C561C7-2D57-423F-8942-8398B29103B4}" type="presParOf" srcId="{F26C889A-6C21-4D01-8F00-FAB97147BDBB}" destId="{C9AE645D-1C2D-438C-A7EB-BA65C1AE0ACE}" srcOrd="2" destOrd="0" presId="urn:microsoft.com/office/officeart/2005/8/layout/hList1"/>
    <dgm:cxn modelId="{F1003033-015A-42D2-BE05-BCF107405BCF}" type="presParOf" srcId="{C9AE645D-1C2D-438C-A7EB-BA65C1AE0ACE}" destId="{B31FFD59-EAF8-4798-BDC8-0CFCD0908DF0}" srcOrd="0" destOrd="0" presId="urn:microsoft.com/office/officeart/2005/8/layout/hList1"/>
    <dgm:cxn modelId="{441E3054-C10F-4740-9FB6-8CC2531D1B71}" type="presParOf" srcId="{C9AE645D-1C2D-438C-A7EB-BA65C1AE0ACE}" destId="{1741682C-6793-4BCD-8D46-73B25F4F2067}" srcOrd="1" destOrd="0" presId="urn:microsoft.com/office/officeart/2005/8/layout/hList1"/>
    <dgm:cxn modelId="{C161F7E6-2672-4889-AEC8-C8B2138F1D30}" type="presParOf" srcId="{F26C889A-6C21-4D01-8F00-FAB97147BDBB}" destId="{225ABF7B-CCD0-4216-92AE-6E62CE61AD7B}" srcOrd="3" destOrd="0" presId="urn:microsoft.com/office/officeart/2005/8/layout/hList1"/>
    <dgm:cxn modelId="{621FA3A3-91CF-411B-8E87-88AD57C32134}" type="presParOf" srcId="{F26C889A-6C21-4D01-8F00-FAB97147BDBB}" destId="{30DCE617-1C55-4744-9401-2B1F4ABD58B1}" srcOrd="4" destOrd="0" presId="urn:microsoft.com/office/officeart/2005/8/layout/hList1"/>
    <dgm:cxn modelId="{BC2A2721-CDDD-4FF9-98E9-D376E6EAC00E}" type="presParOf" srcId="{30DCE617-1C55-4744-9401-2B1F4ABD58B1}" destId="{F590AF9E-75B3-4780-8D2E-02AF008A4ED4}" srcOrd="0" destOrd="0" presId="urn:microsoft.com/office/officeart/2005/8/layout/hList1"/>
    <dgm:cxn modelId="{2A3C13E2-9207-4214-A51E-CABE9D0A300B}" type="presParOf" srcId="{30DCE617-1C55-4744-9401-2B1F4ABD58B1}" destId="{304765C5-D0E5-48EB-84F4-3C280845F214}" srcOrd="1" destOrd="0" presId="urn:microsoft.com/office/officeart/2005/8/layout/hList1"/>
    <dgm:cxn modelId="{167D21FA-8DA4-4192-9A42-1DB89B5CBE77}" type="presParOf" srcId="{F26C889A-6C21-4D01-8F00-FAB97147BDBB}" destId="{4B5087DC-B285-45C5-8B25-DEC4B388D611}" srcOrd="5" destOrd="0" presId="urn:microsoft.com/office/officeart/2005/8/layout/hList1"/>
    <dgm:cxn modelId="{1BB6ADFD-7CA0-4692-A5D4-271682F8C428}" type="presParOf" srcId="{F26C889A-6C21-4D01-8F00-FAB97147BDBB}" destId="{FA794485-2CF3-4829-A050-6ABA4E1DB600}" srcOrd="6" destOrd="0" presId="urn:microsoft.com/office/officeart/2005/8/layout/hList1"/>
    <dgm:cxn modelId="{FA2CC7DE-6D4A-4E86-90E0-65DC5A492A2E}" type="presParOf" srcId="{FA794485-2CF3-4829-A050-6ABA4E1DB600}" destId="{672E8B86-591E-4201-AB97-8F3986204483}" srcOrd="0" destOrd="0" presId="urn:microsoft.com/office/officeart/2005/8/layout/hList1"/>
    <dgm:cxn modelId="{73916FE3-25FD-4FB1-BAD7-85446E730DB0}" type="presParOf" srcId="{FA794485-2CF3-4829-A050-6ABA4E1DB600}" destId="{B3D88F78-35FF-4DBC-A760-636055F58C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72DD0-3DA0-43BF-BC50-5FD2212D3DA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9A8F13F-734C-4883-95D2-C701E7FC7935}">
      <dgm:prSet/>
      <dgm:spPr/>
      <dgm:t>
        <a:bodyPr/>
        <a:lstStyle/>
        <a:p>
          <a:pPr rtl="1"/>
          <a:r>
            <a:rPr lang="en-US" dirty="0" smtClean="0"/>
            <a:t>Patient Risk Factors </a:t>
          </a:r>
          <a:endParaRPr lang="ar-SY" dirty="0"/>
        </a:p>
      </dgm:t>
    </dgm:pt>
    <dgm:pt modelId="{F8C2960D-258B-41F5-9523-3A62550F14D3}" type="parTrans" cxnId="{C8909E32-500C-4571-8749-2DFE1BB38611}">
      <dgm:prSet/>
      <dgm:spPr/>
      <dgm:t>
        <a:bodyPr/>
        <a:lstStyle/>
        <a:p>
          <a:pPr rtl="1"/>
          <a:endParaRPr lang="ar-SY"/>
        </a:p>
      </dgm:t>
    </dgm:pt>
    <dgm:pt modelId="{34312584-D278-4A0F-BB18-1365688654B2}" type="sibTrans" cxnId="{C8909E32-500C-4571-8749-2DFE1BB38611}">
      <dgm:prSet/>
      <dgm:spPr/>
      <dgm:t>
        <a:bodyPr/>
        <a:lstStyle/>
        <a:p>
          <a:pPr rtl="1"/>
          <a:endParaRPr lang="ar-SY"/>
        </a:p>
      </dgm:t>
    </dgm:pt>
    <dgm:pt modelId="{98F60581-16A0-40EB-B730-6A08DC360A1E}">
      <dgm:prSet/>
      <dgm:spPr/>
      <dgm:t>
        <a:bodyPr/>
        <a:lstStyle/>
        <a:p>
          <a:pPr rtl="1"/>
          <a:r>
            <a:rPr lang="en-US" dirty="0" smtClean="0"/>
            <a:t>Regimen Risk Factors </a:t>
          </a:r>
          <a:endParaRPr lang="ar-SY" dirty="0"/>
        </a:p>
      </dgm:t>
    </dgm:pt>
    <dgm:pt modelId="{6F6CD334-78C8-4D5C-B86F-2ACDD38A439A}" type="parTrans" cxnId="{7BF2F9D5-AF34-4B4C-A254-2148443CC4F8}">
      <dgm:prSet/>
      <dgm:spPr/>
      <dgm:t>
        <a:bodyPr/>
        <a:lstStyle/>
        <a:p>
          <a:pPr rtl="1"/>
          <a:endParaRPr lang="ar-SY"/>
        </a:p>
      </dgm:t>
    </dgm:pt>
    <dgm:pt modelId="{941B1FE7-6ECF-49A3-ACB3-43A807A688DD}" type="sibTrans" cxnId="{7BF2F9D5-AF34-4B4C-A254-2148443CC4F8}">
      <dgm:prSet/>
      <dgm:spPr/>
      <dgm:t>
        <a:bodyPr/>
        <a:lstStyle/>
        <a:p>
          <a:pPr rtl="1"/>
          <a:endParaRPr lang="ar-SY"/>
        </a:p>
      </dgm:t>
    </dgm:pt>
    <dgm:pt modelId="{44FF1550-B453-4081-8F74-D3C0C773C046}">
      <dgm:prSet/>
      <dgm:spPr/>
      <dgm:t>
        <a:bodyPr/>
        <a:lstStyle/>
        <a:p>
          <a:pPr rtl="1"/>
          <a:r>
            <a:rPr lang="en-US" dirty="0" smtClean="0"/>
            <a:t>Overall Emetic Risk</a:t>
          </a:r>
          <a:endParaRPr lang="ar-SY" dirty="0"/>
        </a:p>
      </dgm:t>
    </dgm:pt>
    <dgm:pt modelId="{181F05B9-7752-4C24-8DBD-E9118EE79D41}" type="parTrans" cxnId="{CC009DFF-59CE-44B4-AB21-D373E5B1E2F3}">
      <dgm:prSet/>
      <dgm:spPr/>
      <dgm:t>
        <a:bodyPr/>
        <a:lstStyle/>
        <a:p>
          <a:pPr rtl="1"/>
          <a:endParaRPr lang="ar-SY"/>
        </a:p>
      </dgm:t>
    </dgm:pt>
    <dgm:pt modelId="{5818BE2B-AC99-4FA9-B225-FD4B4514EAB4}" type="sibTrans" cxnId="{CC009DFF-59CE-44B4-AB21-D373E5B1E2F3}">
      <dgm:prSet/>
      <dgm:spPr/>
      <dgm:t>
        <a:bodyPr/>
        <a:lstStyle/>
        <a:p>
          <a:pPr rtl="1"/>
          <a:endParaRPr lang="ar-SY"/>
        </a:p>
      </dgm:t>
    </dgm:pt>
    <dgm:pt modelId="{9883B566-1822-4B08-A4B6-3462F41176E4}" type="pres">
      <dgm:prSet presAssocID="{E3B72DD0-3DA0-43BF-BC50-5FD2212D3DA8}" presName="linearFlow" presStyleCnt="0">
        <dgm:presLayoutVars>
          <dgm:dir/>
          <dgm:resizeHandles val="exact"/>
        </dgm:presLayoutVars>
      </dgm:prSet>
      <dgm:spPr/>
    </dgm:pt>
    <dgm:pt modelId="{11F65337-592E-4A71-B32E-080AC64EC877}" type="pres">
      <dgm:prSet presAssocID="{19A8F13F-734C-4883-95D2-C701E7FC79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C9672EF4-D52C-460B-BF46-11AD8239FB96}" type="pres">
      <dgm:prSet presAssocID="{34312584-D278-4A0F-BB18-1365688654B2}" presName="spacerL" presStyleCnt="0"/>
      <dgm:spPr/>
    </dgm:pt>
    <dgm:pt modelId="{1B41A0E8-4108-4487-91F0-F4A132324FFF}" type="pres">
      <dgm:prSet presAssocID="{34312584-D278-4A0F-BB18-1365688654B2}" presName="sibTrans" presStyleLbl="sibTrans2D1" presStyleIdx="0" presStyleCnt="2"/>
      <dgm:spPr/>
      <dgm:t>
        <a:bodyPr/>
        <a:lstStyle/>
        <a:p>
          <a:pPr rtl="1"/>
          <a:endParaRPr lang="ar-SY"/>
        </a:p>
      </dgm:t>
    </dgm:pt>
    <dgm:pt modelId="{0727F463-1D76-42FC-AB77-C920E7C52B76}" type="pres">
      <dgm:prSet presAssocID="{34312584-D278-4A0F-BB18-1365688654B2}" presName="spacerR" presStyleCnt="0"/>
      <dgm:spPr/>
    </dgm:pt>
    <dgm:pt modelId="{2B66609B-F45E-4987-A4A9-F746F67F0858}" type="pres">
      <dgm:prSet presAssocID="{98F60581-16A0-40EB-B730-6A08DC360A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BBFA1FA5-279C-44D9-9F4B-CC1BDEF2A791}" type="pres">
      <dgm:prSet presAssocID="{941B1FE7-6ECF-49A3-ACB3-43A807A688DD}" presName="spacerL" presStyleCnt="0"/>
      <dgm:spPr/>
    </dgm:pt>
    <dgm:pt modelId="{B4E990E3-8051-4A61-8FA0-4389E6B07F09}" type="pres">
      <dgm:prSet presAssocID="{941B1FE7-6ECF-49A3-ACB3-43A807A688DD}" presName="sibTrans" presStyleLbl="sibTrans2D1" presStyleIdx="1" presStyleCnt="2"/>
      <dgm:spPr/>
      <dgm:t>
        <a:bodyPr/>
        <a:lstStyle/>
        <a:p>
          <a:pPr rtl="1"/>
          <a:endParaRPr lang="ar-SY"/>
        </a:p>
      </dgm:t>
    </dgm:pt>
    <dgm:pt modelId="{EDD86313-867C-487C-8ECA-C0206A90B309}" type="pres">
      <dgm:prSet presAssocID="{941B1FE7-6ECF-49A3-ACB3-43A807A688DD}" presName="spacerR" presStyleCnt="0"/>
      <dgm:spPr/>
    </dgm:pt>
    <dgm:pt modelId="{15661899-1995-49DD-A4FB-CE5CED749604}" type="pres">
      <dgm:prSet presAssocID="{44FF1550-B453-4081-8F74-D3C0C773C0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1149E574-688C-401B-AC8C-9080C71D7309}" type="presOf" srcId="{E3B72DD0-3DA0-43BF-BC50-5FD2212D3DA8}" destId="{9883B566-1822-4B08-A4B6-3462F41176E4}" srcOrd="0" destOrd="0" presId="urn:microsoft.com/office/officeart/2005/8/layout/equation1"/>
    <dgm:cxn modelId="{54B3283B-BA43-4093-A3D8-E8E4A15A1063}" type="presOf" srcId="{941B1FE7-6ECF-49A3-ACB3-43A807A688DD}" destId="{B4E990E3-8051-4A61-8FA0-4389E6B07F09}" srcOrd="0" destOrd="0" presId="urn:microsoft.com/office/officeart/2005/8/layout/equation1"/>
    <dgm:cxn modelId="{8D362605-2C72-425D-A7E7-AC24C7486DA1}" type="presOf" srcId="{98F60581-16A0-40EB-B730-6A08DC360A1E}" destId="{2B66609B-F45E-4987-A4A9-F746F67F0858}" srcOrd="0" destOrd="0" presId="urn:microsoft.com/office/officeart/2005/8/layout/equation1"/>
    <dgm:cxn modelId="{69352EEF-3B67-416D-ADC7-B94E455077C1}" type="presOf" srcId="{44FF1550-B453-4081-8F74-D3C0C773C046}" destId="{15661899-1995-49DD-A4FB-CE5CED749604}" srcOrd="0" destOrd="0" presId="urn:microsoft.com/office/officeart/2005/8/layout/equation1"/>
    <dgm:cxn modelId="{CC009DFF-59CE-44B4-AB21-D373E5B1E2F3}" srcId="{E3B72DD0-3DA0-43BF-BC50-5FD2212D3DA8}" destId="{44FF1550-B453-4081-8F74-D3C0C773C046}" srcOrd="2" destOrd="0" parTransId="{181F05B9-7752-4C24-8DBD-E9118EE79D41}" sibTransId="{5818BE2B-AC99-4FA9-B225-FD4B4514EAB4}"/>
    <dgm:cxn modelId="{C8909E32-500C-4571-8749-2DFE1BB38611}" srcId="{E3B72DD0-3DA0-43BF-BC50-5FD2212D3DA8}" destId="{19A8F13F-734C-4883-95D2-C701E7FC7935}" srcOrd="0" destOrd="0" parTransId="{F8C2960D-258B-41F5-9523-3A62550F14D3}" sibTransId="{34312584-D278-4A0F-BB18-1365688654B2}"/>
    <dgm:cxn modelId="{6AC70705-A3FB-41E6-BCBD-4480403D8F86}" type="presOf" srcId="{19A8F13F-734C-4883-95D2-C701E7FC7935}" destId="{11F65337-592E-4A71-B32E-080AC64EC877}" srcOrd="0" destOrd="0" presId="urn:microsoft.com/office/officeart/2005/8/layout/equation1"/>
    <dgm:cxn modelId="{7BF2F9D5-AF34-4B4C-A254-2148443CC4F8}" srcId="{E3B72DD0-3DA0-43BF-BC50-5FD2212D3DA8}" destId="{98F60581-16A0-40EB-B730-6A08DC360A1E}" srcOrd="1" destOrd="0" parTransId="{6F6CD334-78C8-4D5C-B86F-2ACDD38A439A}" sibTransId="{941B1FE7-6ECF-49A3-ACB3-43A807A688DD}"/>
    <dgm:cxn modelId="{9E2CF817-09D7-4720-A1C7-011162E0FAF1}" type="presOf" srcId="{34312584-D278-4A0F-BB18-1365688654B2}" destId="{1B41A0E8-4108-4487-91F0-F4A132324FFF}" srcOrd="0" destOrd="0" presId="urn:microsoft.com/office/officeart/2005/8/layout/equation1"/>
    <dgm:cxn modelId="{D060F30B-DE60-493B-9881-10006D6D7CC2}" type="presParOf" srcId="{9883B566-1822-4B08-A4B6-3462F41176E4}" destId="{11F65337-592E-4A71-B32E-080AC64EC877}" srcOrd="0" destOrd="0" presId="urn:microsoft.com/office/officeart/2005/8/layout/equation1"/>
    <dgm:cxn modelId="{54E42F10-4784-4A08-A5E3-677DF832A2BD}" type="presParOf" srcId="{9883B566-1822-4B08-A4B6-3462F41176E4}" destId="{C9672EF4-D52C-460B-BF46-11AD8239FB96}" srcOrd="1" destOrd="0" presId="urn:microsoft.com/office/officeart/2005/8/layout/equation1"/>
    <dgm:cxn modelId="{1B3257C3-875C-41CB-A555-BD1EBB0766F3}" type="presParOf" srcId="{9883B566-1822-4B08-A4B6-3462F41176E4}" destId="{1B41A0E8-4108-4487-91F0-F4A132324FFF}" srcOrd="2" destOrd="0" presId="urn:microsoft.com/office/officeart/2005/8/layout/equation1"/>
    <dgm:cxn modelId="{6361C85D-E3F0-436F-B9E0-F3DAFF5AFEC2}" type="presParOf" srcId="{9883B566-1822-4B08-A4B6-3462F41176E4}" destId="{0727F463-1D76-42FC-AB77-C920E7C52B76}" srcOrd="3" destOrd="0" presId="urn:microsoft.com/office/officeart/2005/8/layout/equation1"/>
    <dgm:cxn modelId="{97FE3F63-0AA8-409B-B4A1-C02B121CBE08}" type="presParOf" srcId="{9883B566-1822-4B08-A4B6-3462F41176E4}" destId="{2B66609B-F45E-4987-A4A9-F746F67F0858}" srcOrd="4" destOrd="0" presId="urn:microsoft.com/office/officeart/2005/8/layout/equation1"/>
    <dgm:cxn modelId="{969F9353-5AD0-4D7F-ADA9-992B700827B3}" type="presParOf" srcId="{9883B566-1822-4B08-A4B6-3462F41176E4}" destId="{BBFA1FA5-279C-44D9-9F4B-CC1BDEF2A791}" srcOrd="5" destOrd="0" presId="urn:microsoft.com/office/officeart/2005/8/layout/equation1"/>
    <dgm:cxn modelId="{A50DE14E-C4A8-4CAD-AF9C-5D3BA3626AF1}" type="presParOf" srcId="{9883B566-1822-4B08-A4B6-3462F41176E4}" destId="{B4E990E3-8051-4A61-8FA0-4389E6B07F09}" srcOrd="6" destOrd="0" presId="urn:microsoft.com/office/officeart/2005/8/layout/equation1"/>
    <dgm:cxn modelId="{129EB796-14BE-4E62-AB99-2824A61B25EB}" type="presParOf" srcId="{9883B566-1822-4B08-A4B6-3462F41176E4}" destId="{EDD86313-867C-487C-8ECA-C0206A90B309}" srcOrd="7" destOrd="0" presId="urn:microsoft.com/office/officeart/2005/8/layout/equation1"/>
    <dgm:cxn modelId="{BDB7A37B-B0ED-4ED3-8065-05FDB0F0B70A}" type="presParOf" srcId="{9883B566-1822-4B08-A4B6-3462F41176E4}" destId="{15661899-1995-49DD-A4FB-CE5CED74960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9CF8-DE9E-43B0-8749-C28C5D8B16A0}">
      <dsp:nvSpPr>
        <dsp:cNvPr id="0" name=""/>
        <dsp:cNvSpPr/>
      </dsp:nvSpPr>
      <dsp:spPr>
        <a:xfrm>
          <a:off x="4240" y="179497"/>
          <a:ext cx="2549574" cy="4608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acute</a:t>
          </a:r>
          <a:endParaRPr lang="ar-SY" sz="1600" kern="1200" dirty="0"/>
        </a:p>
      </dsp:txBody>
      <dsp:txXfrm>
        <a:off x="4240" y="179497"/>
        <a:ext cx="2549574" cy="460800"/>
      </dsp:txXfrm>
    </dsp:sp>
    <dsp:sp modelId="{1C332073-5EE2-43DC-99D2-FA6C456BFFB0}">
      <dsp:nvSpPr>
        <dsp:cNvPr id="0" name=""/>
        <dsp:cNvSpPr/>
      </dsp:nvSpPr>
      <dsp:spPr>
        <a:xfrm>
          <a:off x="4699" y="677842"/>
          <a:ext cx="2549574" cy="365279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Minutes to hours following chemotherapy	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Chemotherapy classified by risk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Patient risk factors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 smtClean="0"/>
            <a:t>Schedule</a:t>
          </a:r>
          <a:r>
            <a:rPr lang="en-US" sz="1600" kern="1200" dirty="0" smtClean="0"/>
            <a:t> prophylactic medications</a:t>
          </a:r>
          <a:r>
            <a:rPr lang="ar-SY" sz="1600" kern="1200" dirty="0" smtClean="0"/>
            <a:t> </a:t>
          </a:r>
          <a:endParaRPr lang="en-US" sz="1600" kern="1200" dirty="0"/>
        </a:p>
      </dsp:txBody>
      <dsp:txXfrm>
        <a:off x="4699" y="677842"/>
        <a:ext cx="2549574" cy="3652797"/>
      </dsp:txXfrm>
    </dsp:sp>
    <dsp:sp modelId="{B31FFD59-EAF8-4798-BDC8-0CFCD0908DF0}">
      <dsp:nvSpPr>
        <dsp:cNvPr id="0" name=""/>
        <dsp:cNvSpPr/>
      </dsp:nvSpPr>
      <dsp:spPr>
        <a:xfrm>
          <a:off x="2910755" y="182691"/>
          <a:ext cx="2549574" cy="4608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delayed</a:t>
          </a:r>
          <a:endParaRPr lang="ar-SY" sz="1600" kern="1200" dirty="0"/>
        </a:p>
      </dsp:txBody>
      <dsp:txXfrm>
        <a:off x="2910755" y="182691"/>
        <a:ext cx="2549574" cy="460800"/>
      </dsp:txXfrm>
    </dsp:sp>
    <dsp:sp modelId="{1741682C-6793-4BCD-8D46-73B25F4F2067}">
      <dsp:nvSpPr>
        <dsp:cNvPr id="0" name=""/>
        <dsp:cNvSpPr/>
      </dsp:nvSpPr>
      <dsp:spPr>
        <a:xfrm>
          <a:off x="2910755" y="643491"/>
          <a:ext cx="2549574" cy="35149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More than 24 hrs after chemotherapy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More common with: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Carboplatin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Cisplatin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Cyclophosphamide 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Doxorubicin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Y" sz="1600" kern="1200" dirty="0"/>
        </a:p>
      </dsp:txBody>
      <dsp:txXfrm>
        <a:off x="2910755" y="643491"/>
        <a:ext cx="2549574" cy="3514975"/>
      </dsp:txXfrm>
    </dsp:sp>
    <dsp:sp modelId="{F590AF9E-75B3-4780-8D2E-02AF008A4ED4}">
      <dsp:nvSpPr>
        <dsp:cNvPr id="0" name=""/>
        <dsp:cNvSpPr/>
      </dsp:nvSpPr>
      <dsp:spPr>
        <a:xfrm>
          <a:off x="5817270" y="182691"/>
          <a:ext cx="2549574" cy="4608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anticipatory</a:t>
          </a:r>
          <a:endParaRPr lang="ar-SY" sz="1600" kern="1200" dirty="0"/>
        </a:p>
      </dsp:txBody>
      <dsp:txXfrm>
        <a:off x="5817270" y="182691"/>
        <a:ext cx="2549574" cy="460800"/>
      </dsp:txXfrm>
    </dsp:sp>
    <dsp:sp modelId="{304765C5-D0E5-48EB-84F4-3C280845F214}">
      <dsp:nvSpPr>
        <dsp:cNvPr id="0" name=""/>
        <dsp:cNvSpPr/>
      </dsp:nvSpPr>
      <dsp:spPr>
        <a:xfrm>
          <a:off x="5817270" y="643491"/>
          <a:ext cx="2549574" cy="35149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Approximately 20% of patients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 that is a learned reflex response an       -triggered by sights, sounds, or smells          - predicated on the   development of CINV following prior therapy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Y" sz="1600" kern="1200" dirty="0"/>
        </a:p>
      </dsp:txBody>
      <dsp:txXfrm>
        <a:off x="5817270" y="643491"/>
        <a:ext cx="2549574" cy="3514975"/>
      </dsp:txXfrm>
    </dsp:sp>
    <dsp:sp modelId="{672E8B86-591E-4201-AB97-8F3986204483}">
      <dsp:nvSpPr>
        <dsp:cNvPr id="0" name=""/>
        <dsp:cNvSpPr/>
      </dsp:nvSpPr>
      <dsp:spPr>
        <a:xfrm>
          <a:off x="8723785" y="182691"/>
          <a:ext cx="2549574" cy="4608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breakthrough</a:t>
          </a:r>
          <a:endParaRPr lang="ar-SY" sz="1600" kern="1200" dirty="0"/>
        </a:p>
      </dsp:txBody>
      <dsp:txXfrm>
        <a:off x="8723785" y="182691"/>
        <a:ext cx="2549574" cy="460800"/>
      </dsp:txXfrm>
    </dsp:sp>
    <dsp:sp modelId="{B3D88F78-35FF-4DBC-A760-636055F58CC8}">
      <dsp:nvSpPr>
        <dsp:cNvPr id="0" name=""/>
        <dsp:cNvSpPr/>
      </dsp:nvSpPr>
      <dsp:spPr>
        <a:xfrm>
          <a:off x="8728017" y="643491"/>
          <a:ext cx="2549574" cy="35149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Occurs despite prophylaxis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Utilize other agents/mechanisms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/PRN/ medication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002060"/>
            </a:solidFill>
          </a:endParaRPr>
        </a:p>
      </dsp:txBody>
      <dsp:txXfrm>
        <a:off x="8728017" y="643491"/>
        <a:ext cx="2549574" cy="3514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5337-592E-4A71-B32E-080AC64EC877}">
      <dsp:nvSpPr>
        <dsp:cNvPr id="0" name=""/>
        <dsp:cNvSpPr/>
      </dsp:nvSpPr>
      <dsp:spPr>
        <a:xfrm>
          <a:off x="1704" y="1336782"/>
          <a:ext cx="2258652" cy="2258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Patient Risk Factors </a:t>
          </a:r>
          <a:endParaRPr lang="ar-SY" sz="2700" kern="1200" dirty="0"/>
        </a:p>
      </dsp:txBody>
      <dsp:txXfrm>
        <a:off x="332476" y="1667554"/>
        <a:ext cx="1597108" cy="1597108"/>
      </dsp:txXfrm>
    </dsp:sp>
    <dsp:sp modelId="{1B41A0E8-4108-4487-91F0-F4A132324FFF}">
      <dsp:nvSpPr>
        <dsp:cNvPr id="0" name=""/>
        <dsp:cNvSpPr/>
      </dsp:nvSpPr>
      <dsp:spPr>
        <a:xfrm>
          <a:off x="2443759" y="1811099"/>
          <a:ext cx="1310018" cy="131001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2100" kern="1200"/>
        </a:p>
      </dsp:txBody>
      <dsp:txXfrm>
        <a:off x="2617402" y="2312050"/>
        <a:ext cx="962732" cy="308116"/>
      </dsp:txXfrm>
    </dsp:sp>
    <dsp:sp modelId="{2B66609B-F45E-4987-A4A9-F746F67F0858}">
      <dsp:nvSpPr>
        <dsp:cNvPr id="0" name=""/>
        <dsp:cNvSpPr/>
      </dsp:nvSpPr>
      <dsp:spPr>
        <a:xfrm>
          <a:off x="3937180" y="1336782"/>
          <a:ext cx="2258652" cy="2258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Regimen Risk Factors </a:t>
          </a:r>
          <a:endParaRPr lang="ar-SY" sz="2700" kern="1200" dirty="0"/>
        </a:p>
      </dsp:txBody>
      <dsp:txXfrm>
        <a:off x="4267952" y="1667554"/>
        <a:ext cx="1597108" cy="1597108"/>
      </dsp:txXfrm>
    </dsp:sp>
    <dsp:sp modelId="{B4E990E3-8051-4A61-8FA0-4389E6B07F09}">
      <dsp:nvSpPr>
        <dsp:cNvPr id="0" name=""/>
        <dsp:cNvSpPr/>
      </dsp:nvSpPr>
      <dsp:spPr>
        <a:xfrm>
          <a:off x="6379235" y="1811099"/>
          <a:ext cx="1310018" cy="131001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2100" kern="1200"/>
        </a:p>
      </dsp:txBody>
      <dsp:txXfrm>
        <a:off x="6552878" y="2080963"/>
        <a:ext cx="962732" cy="770290"/>
      </dsp:txXfrm>
    </dsp:sp>
    <dsp:sp modelId="{15661899-1995-49DD-A4FB-CE5CED749604}">
      <dsp:nvSpPr>
        <dsp:cNvPr id="0" name=""/>
        <dsp:cNvSpPr/>
      </dsp:nvSpPr>
      <dsp:spPr>
        <a:xfrm>
          <a:off x="7872656" y="1336782"/>
          <a:ext cx="2258652" cy="2258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Overall Emetic Risk</a:t>
          </a:r>
          <a:endParaRPr lang="ar-SY" sz="2700" kern="1200" dirty="0"/>
        </a:p>
      </dsp:txBody>
      <dsp:txXfrm>
        <a:off x="8203428" y="1667554"/>
        <a:ext cx="1597108" cy="159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18-Mar-22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09600" y="-645390"/>
            <a:ext cx="11582400" cy="340244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 Antiemetic </a:t>
            </a:r>
            <a:r>
              <a:rPr lang="en-US" sz="4000" dirty="0"/>
              <a:t>Prophylaxis </a:t>
            </a:r>
            <a:r>
              <a:rPr lang="en-US" sz="4000" dirty="0" smtClean="0"/>
              <a:t>for Chemotherapy          Induced Nausea and Vomiting (CINV)</a:t>
            </a:r>
            <a:endParaRPr lang="ar-SY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Dr. Yana </a:t>
            </a:r>
            <a:r>
              <a:rPr lang="en-US" sz="4000" b="1" dirty="0" err="1"/>
              <a:t>H</a:t>
            </a:r>
            <a:r>
              <a:rPr lang="en-US" sz="4000" b="1" dirty="0" err="1" smtClean="0"/>
              <a:t>asan</a:t>
            </a:r>
            <a:endParaRPr lang="ar-SY" sz="4000" b="1" dirty="0"/>
          </a:p>
        </p:txBody>
      </p:sp>
    </p:spTree>
    <p:extLst>
      <p:ext uri="{BB962C8B-B14F-4D97-AF65-F5344CB8AC3E}">
        <p14:creationId xmlns:p14="http://schemas.microsoft.com/office/powerpoint/2010/main" val="9252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84219" y="624110"/>
            <a:ext cx="9620394" cy="12808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Emetogenic potential of parenteral anticancer agents</a:t>
            </a:r>
            <a:endParaRPr lang="ar-SY" sz="28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92" y="1136073"/>
            <a:ext cx="11152908" cy="57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38301" y="624110"/>
            <a:ext cx="9866312" cy="59509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Emetogenic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Potential Of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ral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nticancer Agents</a:t>
            </a:r>
            <a:endParaRPr lang="ar-SY" sz="3200" dirty="0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358900"/>
            <a:ext cx="11112499" cy="5499100"/>
          </a:xfrm>
        </p:spPr>
      </p:pic>
    </p:spTree>
    <p:extLst>
      <p:ext uri="{BB962C8B-B14F-4D97-AF65-F5344CB8AC3E}">
        <p14:creationId xmlns:p14="http://schemas.microsoft.com/office/powerpoint/2010/main" val="111702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43625" y="624110"/>
            <a:ext cx="8911687" cy="1280890"/>
          </a:xfrm>
        </p:spPr>
        <p:txBody>
          <a:bodyPr/>
          <a:lstStyle/>
          <a:p>
            <a:r>
              <a:rPr lang="en-US" b="1" dirty="0"/>
              <a:t>Main drugs for today’s discussion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• </a:t>
            </a:r>
            <a:r>
              <a:rPr lang="en-US" sz="2000" b="1" dirty="0" smtClean="0"/>
              <a:t>Corticosteroids:   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– </a:t>
            </a:r>
            <a:r>
              <a:rPr lang="en-US" dirty="0" smtClean="0"/>
              <a:t>Dexamethasone</a:t>
            </a:r>
          </a:p>
          <a:p>
            <a:pPr marL="0" indent="0" algn="l">
              <a:buNone/>
            </a:pPr>
            <a:r>
              <a:rPr lang="en-US" sz="2000" b="1" dirty="0" smtClean="0"/>
              <a:t>• </a:t>
            </a:r>
            <a:r>
              <a:rPr lang="en-US" sz="2000" b="1" dirty="0"/>
              <a:t>Serotonin receptor antagonists (5HT3 RA</a:t>
            </a:r>
            <a:r>
              <a:rPr lang="en-US" sz="2000" b="1" dirty="0" smtClean="0"/>
              <a:t>):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– Dolasetron – Ondansetron – Granisetron – </a:t>
            </a:r>
            <a:r>
              <a:rPr lang="en-US" dirty="0" smtClean="0"/>
              <a:t>Palonosetron </a:t>
            </a:r>
          </a:p>
          <a:p>
            <a:pPr marL="0" indent="0" algn="l">
              <a:buNone/>
            </a:pPr>
            <a:r>
              <a:rPr lang="en-US" sz="2000" b="1" dirty="0" smtClean="0"/>
              <a:t>• </a:t>
            </a:r>
            <a:r>
              <a:rPr lang="en-US" sz="2000" b="1" dirty="0"/>
              <a:t>Neurokinin-1 (NK1) receptor antagonists </a:t>
            </a:r>
            <a:r>
              <a:rPr lang="en-US" sz="2000" b="1" dirty="0" smtClean="0"/>
              <a:t>: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– Aprepitant – Fosaprepitan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177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55801" y="484410"/>
            <a:ext cx="8964612" cy="1280890"/>
          </a:xfrm>
        </p:spPr>
        <p:txBody>
          <a:bodyPr/>
          <a:lstStyle/>
          <a:p>
            <a:r>
              <a:rPr lang="en-US" b="1" dirty="0"/>
              <a:t>Main drugs for today’s discussion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67345" y="1524001"/>
            <a:ext cx="9537267" cy="520930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• Histamine (H1</a:t>
            </a:r>
            <a:r>
              <a:rPr lang="en-US" b="1" dirty="0" smtClean="0"/>
              <a:t>):</a:t>
            </a:r>
          </a:p>
          <a:p>
            <a:pPr marL="0" indent="0" algn="l">
              <a:buNone/>
            </a:pPr>
            <a:r>
              <a:rPr lang="en-US" dirty="0" smtClean="0"/>
              <a:t>     – </a:t>
            </a:r>
            <a:r>
              <a:rPr lang="en-US" dirty="0"/>
              <a:t>Diphenhydramine 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Promethazine </a:t>
            </a:r>
            <a:r>
              <a:rPr lang="en-US" dirty="0"/>
              <a:t>– Prochlorperazine 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b="1" dirty="0"/>
              <a:t>• Muscarinic acetylcholine receptors (</a:t>
            </a:r>
            <a:r>
              <a:rPr lang="en-US" b="1" dirty="0" smtClean="0"/>
              <a:t>M):</a:t>
            </a:r>
          </a:p>
          <a:p>
            <a:pPr marL="0" indent="0" algn="l">
              <a:buNone/>
            </a:pPr>
            <a:r>
              <a:rPr lang="en-US" dirty="0" smtClean="0"/>
              <a:t>    – Scopolamine </a:t>
            </a:r>
            <a:r>
              <a:rPr lang="en-US" dirty="0"/>
              <a:t>– Diphenhydramine </a:t>
            </a:r>
            <a:r>
              <a:rPr lang="en-US" dirty="0" smtClean="0"/>
              <a:t> </a:t>
            </a:r>
            <a:r>
              <a:rPr lang="en-US" dirty="0"/>
              <a:t>– Promethazine </a:t>
            </a:r>
            <a:r>
              <a:rPr lang="en-US" dirty="0" smtClean="0"/>
              <a:t> 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 </a:t>
            </a:r>
          </a:p>
          <a:p>
            <a:pPr marL="0" indent="0" algn="l">
              <a:buNone/>
            </a:pPr>
            <a:r>
              <a:rPr lang="en-US" b="1" dirty="0"/>
              <a:t>• Dopamine (D2</a:t>
            </a:r>
            <a:r>
              <a:rPr lang="en-US" b="1" dirty="0" smtClean="0"/>
              <a:t>):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– Haloperidol </a:t>
            </a:r>
            <a:r>
              <a:rPr lang="en-US" dirty="0" smtClean="0"/>
              <a:t> </a:t>
            </a:r>
            <a:r>
              <a:rPr lang="en-US" dirty="0"/>
              <a:t>– Metoclopramide </a:t>
            </a:r>
            <a:r>
              <a:rPr lang="en-US" dirty="0" smtClean="0"/>
              <a:t>– </a:t>
            </a:r>
            <a:r>
              <a:rPr lang="en-US" dirty="0"/>
              <a:t>Olanzapine </a:t>
            </a:r>
            <a:r>
              <a:rPr lang="en-US" dirty="0" smtClean="0"/>
              <a:t> </a:t>
            </a:r>
            <a:r>
              <a:rPr lang="en-US" dirty="0"/>
              <a:t>– Prochlorperazine </a:t>
            </a:r>
            <a:r>
              <a:rPr lang="en-US" dirty="0" smtClean="0"/>
              <a:t>– Promethazine</a:t>
            </a:r>
            <a:endParaRPr lang="en-US" dirty="0"/>
          </a:p>
          <a:p>
            <a:pPr marL="0" indent="0" algn="l">
              <a:buNone/>
            </a:pPr>
            <a:r>
              <a:rPr lang="en-US" b="1" dirty="0" smtClean="0"/>
              <a:t>• </a:t>
            </a:r>
            <a:r>
              <a:rPr lang="en-US" b="1" dirty="0"/>
              <a:t>Cannabinoid (CB</a:t>
            </a:r>
            <a:r>
              <a:rPr lang="en-US" b="1" dirty="0" smtClean="0"/>
              <a:t>):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– Dronabinol – Nabilone </a:t>
            </a:r>
            <a:endParaRPr lang="en-US" dirty="0" smtClean="0"/>
          </a:p>
          <a:p>
            <a:pPr marL="0" indent="0" algn="l">
              <a:buNone/>
            </a:pPr>
            <a:r>
              <a:rPr lang="en-US" b="1" dirty="0" smtClean="0"/>
              <a:t>• </a:t>
            </a:r>
            <a:r>
              <a:rPr lang="en-US" b="1" dirty="0"/>
              <a:t>GABA </a:t>
            </a:r>
            <a:r>
              <a:rPr lang="en-US" b="1" dirty="0" smtClean="0"/>
              <a:t>: 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– </a:t>
            </a:r>
            <a:r>
              <a:rPr lang="en-US" dirty="0"/>
              <a:t>Lorazepam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6305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9401" y="1810"/>
            <a:ext cx="9955212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sz="2700" b="1" dirty="0"/>
              <a:t>Chronologic Overview of Key Drug Approval Studies, Food and Drug Administration (</a:t>
            </a:r>
            <a:r>
              <a:rPr lang="en-US" sz="2700" b="1" dirty="0" smtClean="0"/>
              <a:t>FDA)Approvals</a:t>
            </a:r>
            <a:r>
              <a:rPr lang="en-US" sz="2700" b="1" dirty="0"/>
              <a:t>, and </a:t>
            </a:r>
            <a:r>
              <a:rPr lang="en-US" sz="2700" b="1" dirty="0" smtClean="0"/>
              <a:t>Guideline Development</a:t>
            </a:r>
            <a:r>
              <a:rPr lang="en-US" sz="2700" b="1" dirty="0"/>
              <a:t>.</a:t>
            </a:r>
            <a:endParaRPr lang="ar-SY" sz="2700" dirty="0"/>
          </a:p>
        </p:txBody>
      </p:sp>
      <p:pic>
        <p:nvPicPr>
          <p:cNvPr id="1026" name="Picture 2" descr="https://www.nejm.org/na101/home/literatum/publisher/mms/journals/content/nejm/2016/nejm_2016.374.issue-14/nejmra1515442/20180329/images/img_xlarge/nejmra1515442_f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9" y="965199"/>
            <a:ext cx="11205029" cy="58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34125" y="624110"/>
            <a:ext cx="8911687" cy="785590"/>
          </a:xfrm>
        </p:spPr>
        <p:txBody>
          <a:bodyPr>
            <a:normAutofit/>
          </a:bodyPr>
          <a:lstStyle/>
          <a:p>
            <a:r>
              <a:rPr lang="en-US" sz="2800" b="1" dirty="0"/>
              <a:t>Single-day Chemotherapy:  Prophylaxis Principles</a:t>
            </a:r>
            <a:endParaRPr lang="ar-SY" sz="2800" b="1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04713"/>
              </p:ext>
            </p:extLst>
          </p:nvPr>
        </p:nvGraphicFramePr>
        <p:xfrm>
          <a:off x="1651000" y="1993901"/>
          <a:ext cx="9601200" cy="44323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88646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day4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day3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day2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day1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/>
                        <a:t>Emetic</a:t>
                      </a:r>
                      <a:r>
                        <a:rPr lang="en-US" b="0" baseline="0" dirty="0" smtClean="0"/>
                        <a:t> risk</a:t>
                      </a:r>
                      <a:endParaRPr lang="ar-SY" b="0" dirty="0"/>
                    </a:p>
                  </a:txBody>
                  <a:tcPr/>
                </a:tc>
              </a:tr>
              <a:tr h="88646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+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++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+++</a:t>
                      </a:r>
                      <a:r>
                        <a:rPr lang="ar-SY" dirty="0" smtClean="0"/>
                        <a:t>/+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high</a:t>
                      </a:r>
                      <a:endParaRPr lang="ar-SY" dirty="0"/>
                    </a:p>
                  </a:txBody>
                  <a:tcPr/>
                </a:tc>
              </a:tr>
              <a:tr h="886460">
                <a:tc>
                  <a:txBody>
                    <a:bodyPr/>
                    <a:lstStyle/>
                    <a:p>
                      <a:pPr algn="ctr"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+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+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++</a:t>
                      </a:r>
                      <a:r>
                        <a:rPr lang="ar-SY" dirty="0" smtClean="0"/>
                        <a:t>/+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moderate</a:t>
                      </a:r>
                      <a:endParaRPr lang="ar-SY" dirty="0"/>
                    </a:p>
                  </a:txBody>
                  <a:tcPr/>
                </a:tc>
              </a:tr>
              <a:tr h="886460">
                <a:tc>
                  <a:txBody>
                    <a:bodyPr/>
                    <a:lstStyle/>
                    <a:p>
                      <a:pPr algn="ctr"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+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low</a:t>
                      </a:r>
                      <a:endParaRPr lang="ar-SY" dirty="0"/>
                    </a:p>
                  </a:txBody>
                  <a:tcPr/>
                </a:tc>
              </a:tr>
              <a:tr h="886460">
                <a:tc>
                  <a:txBody>
                    <a:bodyPr/>
                    <a:lstStyle/>
                    <a:p>
                      <a:pPr algn="ctr"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minimal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217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27200" y="624110"/>
            <a:ext cx="10261599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Guideline Recommendations:  </a:t>
            </a:r>
            <a:r>
              <a:rPr lang="en-US" sz="3200" b="1" dirty="0" smtClean="0"/>
              <a:t>High Emetogenicity</a:t>
            </a:r>
            <a:r>
              <a:rPr lang="en-US" sz="3200" b="1" dirty="0"/>
              <a:t>, Acute</a:t>
            </a:r>
            <a:endParaRPr lang="ar-SY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000" dirty="0"/>
              <a:t>• Day 1 of single-day </a:t>
            </a:r>
            <a:r>
              <a:rPr lang="en-US" sz="2000" dirty="0" smtClean="0"/>
              <a:t>regimen</a:t>
            </a:r>
          </a:p>
          <a:p>
            <a:pPr marL="0" indent="0" algn="l">
              <a:buNone/>
            </a:pPr>
            <a:endParaRPr lang="ar-SY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99668"/>
              </p:ext>
            </p:extLst>
          </p:nvPr>
        </p:nvGraphicFramePr>
        <p:xfrm>
          <a:off x="1016000" y="2616200"/>
          <a:ext cx="10697028" cy="40513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4257"/>
                <a:gridCol w="2524151"/>
                <a:gridCol w="2824363"/>
                <a:gridCol w="2674257"/>
              </a:tblGrid>
              <a:tr h="5861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NCCN3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ESMO/MASCC2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ASCO1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Drug </a:t>
                      </a:r>
                      <a:endParaRPr lang="ar-SY" dirty="0"/>
                    </a:p>
                  </a:txBody>
                  <a:tcPr/>
                </a:tc>
              </a:tr>
              <a:tr h="69780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NK1 RA</a:t>
                      </a:r>
                      <a:endParaRPr lang="ar-SY" dirty="0"/>
                    </a:p>
                  </a:txBody>
                  <a:tcPr/>
                </a:tc>
              </a:tr>
              <a:tr h="58612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Dexamethasone</a:t>
                      </a:r>
                      <a:endParaRPr lang="ar-SY" dirty="0"/>
                    </a:p>
                  </a:txBody>
                  <a:tcPr/>
                </a:tc>
              </a:tr>
              <a:tr h="72708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Yes-</a:t>
                      </a:r>
                      <a:r>
                        <a:rPr lang="en-US" dirty="0" err="1" smtClean="0"/>
                        <a:t>palonosetron</a:t>
                      </a:r>
                      <a:r>
                        <a:rPr lang="en-US" dirty="0" smtClean="0"/>
                        <a:t> preferred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5HT3 RA</a:t>
                      </a:r>
                      <a:endParaRPr lang="ar-SY" dirty="0"/>
                    </a:p>
                  </a:txBody>
                  <a:tcPr/>
                </a:tc>
              </a:tr>
              <a:tr h="72708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Olanzapine  instead of NK1 RA</a:t>
                      </a:r>
                      <a:endParaRPr lang="ar-SY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Alternate regime</a:t>
                      </a:r>
                      <a:endParaRPr lang="ar-SY" dirty="0"/>
                    </a:p>
                  </a:txBody>
                  <a:tcPr/>
                </a:tc>
              </a:tr>
              <a:tr h="72708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• Lorazepam </a:t>
                      </a:r>
                    </a:p>
                    <a:p>
                      <a:pPr algn="l" rtl="1"/>
                      <a:r>
                        <a:rPr lang="en-US" dirty="0" smtClean="0"/>
                        <a:t>• H2 blocker, PPI</a:t>
                      </a:r>
                      <a:endParaRPr lang="ar-SY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• Lorazepam</a:t>
                      </a:r>
                    </a:p>
                    <a:p>
                      <a:pPr algn="l" rtl="1"/>
                      <a:r>
                        <a:rPr lang="en-US" dirty="0" smtClean="0"/>
                        <a:t>•</a:t>
                      </a:r>
                      <a:r>
                        <a:rPr lang="en-US" dirty="0" err="1" smtClean="0"/>
                        <a:t>Diphenhydramin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Others supportive care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3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25600" y="281210"/>
            <a:ext cx="10566400" cy="128089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Guideline Recommendations:  High Emetogenicity, Delayed </a:t>
            </a:r>
            <a:endParaRPr lang="ar-SY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00312" y="2011680"/>
            <a:ext cx="8915400" cy="762642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/>
              <a:t>• Days 2 through 4 of single-day </a:t>
            </a:r>
            <a:r>
              <a:rPr lang="en-US" sz="2000" dirty="0" smtClean="0"/>
              <a:t>regimens</a:t>
            </a:r>
            <a:endParaRPr lang="ar-SY" sz="2000" dirty="0" smtClean="0"/>
          </a:p>
          <a:p>
            <a:pPr marL="0" indent="0" algn="l">
              <a:buNone/>
            </a:pPr>
            <a:endParaRPr lang="ar-SY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62807"/>
              </p:ext>
            </p:extLst>
          </p:nvPr>
        </p:nvGraphicFramePr>
        <p:xfrm>
          <a:off x="1103085" y="2596401"/>
          <a:ext cx="11088915" cy="42615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95417"/>
                <a:gridCol w="2490606"/>
                <a:gridCol w="3230662"/>
                <a:gridCol w="2772230"/>
              </a:tblGrid>
              <a:tr h="72425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NCCN3 </a:t>
                      </a:r>
                      <a:endParaRPr lang="ar-SY" dirty="0" smtClean="0"/>
                    </a:p>
                    <a:p>
                      <a:pPr algn="l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ESMO/MASCC2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ASCO1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Drug</a:t>
                      </a:r>
                      <a:endParaRPr lang="ar-SY" dirty="0"/>
                    </a:p>
                  </a:txBody>
                  <a:tcPr/>
                </a:tc>
              </a:tr>
              <a:tr h="6403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Days 2-3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Days 2-3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Days 2-3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NK1 RA</a:t>
                      </a:r>
                      <a:endParaRPr lang="ar-SY" dirty="0"/>
                    </a:p>
                  </a:txBody>
                  <a:tcPr/>
                </a:tc>
              </a:tr>
              <a:tr h="724254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Days 2-4 </a:t>
                      </a:r>
                      <a:endParaRPr lang="ar-SY" dirty="0" smtClean="0"/>
                    </a:p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Days 2-4 </a:t>
                      </a:r>
                      <a:endParaRPr lang="ar-SY" dirty="0" smtClean="0"/>
                    </a:p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Days 2-3 or  Days 2-4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Dexamethasone</a:t>
                      </a:r>
                      <a:endParaRPr lang="ar-SY" dirty="0"/>
                    </a:p>
                  </a:txBody>
                  <a:tcPr/>
                </a:tc>
              </a:tr>
              <a:tr h="72425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  (palonosetron preferred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Alternate regimen</a:t>
                      </a:r>
                      <a:endParaRPr lang="ar-SY" dirty="0"/>
                    </a:p>
                  </a:txBody>
                  <a:tcPr/>
                </a:tc>
              </a:tr>
              <a:tr h="72425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Olanzapine instead of NK1R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ar-SY" dirty="0"/>
                    </a:p>
                  </a:txBody>
                  <a:tcPr/>
                </a:tc>
              </a:tr>
              <a:tr h="72425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• Lorazepam</a:t>
                      </a:r>
                    </a:p>
                    <a:p>
                      <a:pPr algn="l" rtl="1"/>
                      <a:r>
                        <a:rPr lang="en-US" dirty="0" smtClean="0"/>
                        <a:t>• H2 blocker, PPI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• Lorazepam</a:t>
                      </a:r>
                    </a:p>
                    <a:p>
                      <a:pPr algn="l" rtl="1"/>
                      <a:r>
                        <a:rPr lang="en-US" dirty="0" smtClean="0"/>
                        <a:t>•Diphenhydramine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Other supportive care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0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12900" y="547910"/>
            <a:ext cx="1057910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Guideline Recommendations:  </a:t>
            </a:r>
            <a:r>
              <a:rPr lang="en-US" sz="3200" b="1" dirty="0" smtClean="0"/>
              <a:t>Moderate Emetogenicity</a:t>
            </a:r>
            <a:r>
              <a:rPr lang="en-US" sz="3200" b="1" dirty="0"/>
              <a:t>, Acute</a:t>
            </a:r>
            <a:endParaRPr lang="ar-SY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2107475"/>
            <a:ext cx="8915400" cy="3777622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• Day 1 of single-day </a:t>
            </a:r>
            <a:r>
              <a:rPr lang="en-US" dirty="0" smtClean="0"/>
              <a:t>regimens</a:t>
            </a:r>
            <a:endParaRPr lang="ar-SY" dirty="0"/>
          </a:p>
          <a:p>
            <a:pPr marL="0" indent="0" algn="l">
              <a:buNone/>
            </a:pPr>
            <a:endParaRPr lang="ar-SY" dirty="0" smtClean="0"/>
          </a:p>
          <a:p>
            <a:pPr marL="0" indent="0" algn="l">
              <a:buNone/>
            </a:pPr>
            <a:endParaRPr lang="ar-SY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85198"/>
              </p:ext>
            </p:extLst>
          </p:nvPr>
        </p:nvGraphicFramePr>
        <p:xfrm>
          <a:off x="1155699" y="2516636"/>
          <a:ext cx="10693402" cy="42996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9701"/>
                <a:gridCol w="2568904"/>
                <a:gridCol w="2956965"/>
                <a:gridCol w="2487832"/>
              </a:tblGrid>
              <a:tr h="520816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NCCN3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ESMO/MASCC2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ASCO1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Drug</a:t>
                      </a:r>
                      <a:endParaRPr lang="ar-SY" dirty="0"/>
                    </a:p>
                  </a:txBody>
                  <a:tcPr/>
                </a:tc>
              </a:tr>
              <a:tr h="52081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May add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May add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NK1 RA</a:t>
                      </a:r>
                      <a:endParaRPr lang="ar-SY" dirty="0"/>
                    </a:p>
                  </a:txBody>
                  <a:tcPr/>
                </a:tc>
              </a:tr>
              <a:tr h="52081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 mg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 mg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 mg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Dexamethasone</a:t>
                      </a:r>
                      <a:endParaRPr lang="ar-SY" dirty="0"/>
                    </a:p>
                  </a:txBody>
                  <a:tcPr/>
                </a:tc>
              </a:tr>
              <a:tr h="99660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  (palonosetron preferred)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 - palonosetron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Yes - palonosetron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5HT3 RA</a:t>
                      </a:r>
                      <a:endParaRPr lang="ar-SY" dirty="0"/>
                    </a:p>
                  </a:txBody>
                  <a:tcPr/>
                </a:tc>
              </a:tr>
              <a:tr h="87029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Olanzapine  + 5HT3 RA + Dex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Alternate regimen</a:t>
                      </a:r>
                      <a:endParaRPr lang="ar-SY" dirty="0"/>
                    </a:p>
                  </a:txBody>
                  <a:tcPr/>
                </a:tc>
              </a:tr>
              <a:tr h="87029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• Lorazepam</a:t>
                      </a:r>
                    </a:p>
                    <a:p>
                      <a:pPr algn="l" rtl="1"/>
                      <a:r>
                        <a:rPr lang="en-US" dirty="0" smtClean="0"/>
                        <a:t>• H2 blocker, PPI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• Lorazepam</a:t>
                      </a:r>
                    </a:p>
                    <a:p>
                      <a:pPr algn="l" rtl="1"/>
                      <a:r>
                        <a:rPr lang="en-US" dirty="0" smtClean="0"/>
                        <a:t>•Diphenhydramine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Other supportive care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9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Guideline Recommendations:  Moderate Emetogenicity, Delayed </a:t>
            </a:r>
            <a:endParaRPr lang="ar-SY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• Days 2 through 3 of single-day </a:t>
            </a:r>
            <a:r>
              <a:rPr lang="en-US" dirty="0" smtClean="0"/>
              <a:t>regimen</a:t>
            </a:r>
            <a:endParaRPr lang="ar-SY" dirty="0"/>
          </a:p>
          <a:p>
            <a:pPr marL="0" indent="0" algn="l">
              <a:buNone/>
            </a:pPr>
            <a:endParaRPr lang="ar-SY" dirty="0" smtClean="0"/>
          </a:p>
          <a:p>
            <a:pPr marL="0" indent="0" algn="l">
              <a:buNone/>
            </a:pPr>
            <a:endParaRPr lang="ar-SY" dirty="0"/>
          </a:p>
          <a:p>
            <a:pPr marL="0" indent="0" algn="l">
              <a:buNone/>
            </a:pPr>
            <a:endParaRPr lang="ar-SY" dirty="0" smtClean="0"/>
          </a:p>
          <a:p>
            <a:pPr marL="0" indent="0" algn="l">
              <a:buNone/>
            </a:pPr>
            <a:endParaRPr lang="ar-SY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12478"/>
              </p:ext>
            </p:extLst>
          </p:nvPr>
        </p:nvGraphicFramePr>
        <p:xfrm>
          <a:off x="1041400" y="2744402"/>
          <a:ext cx="11150599" cy="41135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37457"/>
                <a:gridCol w="2723931"/>
                <a:gridCol w="3301562"/>
                <a:gridCol w="2787649"/>
              </a:tblGrid>
              <a:tr h="386975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NCCN3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ESMO/MASCC2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ASCO1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Drug</a:t>
                      </a:r>
                      <a:endParaRPr lang="ar-SY" dirty="0"/>
                    </a:p>
                  </a:txBody>
                  <a:tcPr/>
                </a:tc>
              </a:tr>
              <a:tr h="386975">
                <a:tc rowSpan="3"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Consider one: </a:t>
                      </a:r>
                    </a:p>
                    <a:p>
                      <a:pPr algn="l" rtl="1"/>
                      <a:r>
                        <a:rPr lang="en-US" dirty="0" smtClean="0"/>
                        <a:t>•Nothing if palonosetron used in acute</a:t>
                      </a:r>
                    </a:p>
                    <a:p>
                      <a:pPr algn="l" rtl="1"/>
                      <a:r>
                        <a:rPr lang="en-US" dirty="0" smtClean="0"/>
                        <a:t>• NK1 RA +/- </a:t>
                      </a:r>
                      <a:r>
                        <a:rPr lang="en-US" dirty="0" err="1" smtClean="0"/>
                        <a:t>dex</a:t>
                      </a:r>
                      <a:r>
                        <a:rPr lang="en-US" dirty="0" smtClean="0"/>
                        <a:t>  if used in acute </a:t>
                      </a:r>
                    </a:p>
                    <a:p>
                      <a:pPr algn="l" rtl="1"/>
                      <a:r>
                        <a:rPr lang="en-US" dirty="0" smtClean="0"/>
                        <a:t>• Dex days 2-3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May add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NK1 RA</a:t>
                      </a:r>
                      <a:endParaRPr lang="ar-SY" dirty="0"/>
                    </a:p>
                  </a:txBody>
                  <a:tcPr/>
                </a:tc>
              </a:tr>
              <a:tr h="386975">
                <a:tc v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Days 2-3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Days 2-3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Dexamethasone</a:t>
                      </a:r>
                      <a:endParaRPr lang="ar-SY" dirty="0"/>
                    </a:p>
                  </a:txBody>
                  <a:tcPr/>
                </a:tc>
              </a:tr>
              <a:tr h="1611512">
                <a:tc v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 (palonosetron preferred)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 (palonosetron preferred)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5HT3 RA</a:t>
                      </a:r>
                      <a:endParaRPr lang="ar-SY" dirty="0"/>
                    </a:p>
                  </a:txBody>
                  <a:tcPr/>
                </a:tc>
              </a:tr>
              <a:tr h="386975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Olanzapine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Alternate regimen</a:t>
                      </a:r>
                      <a:endParaRPr lang="ar-SY" dirty="0"/>
                    </a:p>
                  </a:txBody>
                  <a:tcPr/>
                </a:tc>
              </a:tr>
              <a:tr h="954185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• Lorazepam</a:t>
                      </a:r>
                    </a:p>
                    <a:p>
                      <a:pPr algn="l" rtl="1"/>
                      <a:r>
                        <a:rPr lang="en-US" dirty="0" smtClean="0"/>
                        <a:t>• H2 blocker, </a:t>
                      </a:r>
                      <a:r>
                        <a:rPr lang="en-US" dirty="0" err="1" smtClean="0"/>
                        <a:t>PPi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• Lorazepam</a:t>
                      </a:r>
                    </a:p>
                    <a:p>
                      <a:pPr algn="l" rtl="1"/>
                      <a:r>
                        <a:rPr lang="en-US" dirty="0" smtClean="0"/>
                        <a:t>•Diphenhydramine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Other supportive care 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8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 </a:t>
            </a:r>
            <a:br>
              <a:rPr lang="en-US" dirty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Pathophysiology and Pharmacology of CINV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Drugs and </a:t>
            </a:r>
            <a:r>
              <a:rPr lang="en-US" dirty="0" smtClean="0"/>
              <a:t>definitions </a:t>
            </a:r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CINV risk </a:t>
            </a:r>
            <a:r>
              <a:rPr lang="en-US" dirty="0" smtClean="0"/>
              <a:t>factors</a:t>
            </a:r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Guidelines for CINV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Conclusion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7386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7790"/>
          </a:xfrm>
        </p:spPr>
        <p:txBody>
          <a:bodyPr>
            <a:normAutofit fontScale="90000"/>
          </a:bodyPr>
          <a:lstStyle/>
          <a:p>
            <a:r>
              <a:rPr lang="en-US" dirty="0"/>
              <a:t>Dosing Scenarios</a:t>
            </a:r>
            <a:endParaRPr lang="ar-SY" dirty="0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4" y="1231900"/>
            <a:ext cx="11742056" cy="5626100"/>
          </a:xfrm>
        </p:spPr>
      </p:pic>
    </p:spTree>
    <p:extLst>
      <p:ext uri="{BB962C8B-B14F-4D97-AF65-F5344CB8AC3E}">
        <p14:creationId xmlns:p14="http://schemas.microsoft.com/office/powerpoint/2010/main" val="11377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7790"/>
          </a:xfrm>
        </p:spPr>
        <p:txBody>
          <a:bodyPr>
            <a:normAutofit fontScale="90000"/>
          </a:bodyPr>
          <a:lstStyle/>
          <a:p>
            <a:r>
              <a:rPr lang="en-US" dirty="0"/>
              <a:t>Dosing Scenarios</a:t>
            </a:r>
            <a:endParaRPr lang="ar-SY" dirty="0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b="504"/>
          <a:stretch/>
        </p:blipFill>
        <p:spPr>
          <a:xfrm>
            <a:off x="362857" y="1246414"/>
            <a:ext cx="11829143" cy="5401130"/>
          </a:xfrm>
        </p:spPr>
      </p:pic>
    </p:spTree>
    <p:extLst>
      <p:ext uri="{BB962C8B-B14F-4D97-AF65-F5344CB8AC3E}">
        <p14:creationId xmlns:p14="http://schemas.microsoft.com/office/powerpoint/2010/main" val="733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471710"/>
            <a:ext cx="8911687" cy="1280890"/>
          </a:xfrm>
        </p:spPr>
        <p:txBody>
          <a:bodyPr/>
          <a:lstStyle/>
          <a:p>
            <a:r>
              <a:rPr lang="en-US" dirty="0"/>
              <a:t>Dosing Scenarios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03400" y="1259114"/>
            <a:ext cx="9701212" cy="55753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• High Emetogenicity Chemotherapy (HEC</a:t>
            </a:r>
            <a:r>
              <a:rPr lang="en-US" dirty="0" smtClean="0"/>
              <a:t>)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/>
              <a:t>• Moderate Emetogenicity Chemotherapy (HEC</a:t>
            </a:r>
            <a:r>
              <a:rPr lang="en-US" dirty="0" smtClean="0"/>
              <a:t>)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• PRN for breakthrough required through all days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Consider </a:t>
            </a:r>
            <a:r>
              <a:rPr lang="en-US" dirty="0" err="1"/>
              <a:t>lorazepam</a:t>
            </a:r>
            <a:r>
              <a:rPr lang="en-US" dirty="0"/>
              <a:t> and acid suppression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/>
          </p:nvPr>
        </p:nvGraphicFramePr>
        <p:xfrm>
          <a:off x="2032000" y="1621366"/>
          <a:ext cx="8991600" cy="18050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98320"/>
                <a:gridCol w="1798320"/>
                <a:gridCol w="1798320"/>
                <a:gridCol w="1798320"/>
                <a:gridCol w="1798320"/>
              </a:tblGrid>
              <a:tr h="423334"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Day4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Day3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Day2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Day1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No further dosing needed </a:t>
                      </a:r>
                      <a:endParaRPr lang="ar-S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Fosaprep</a:t>
                      </a:r>
                      <a:r>
                        <a:rPr lang="en-US" dirty="0" smtClean="0"/>
                        <a:t> 150 mg IV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NK1 RA</a:t>
                      </a:r>
                      <a:endParaRPr lang="ar-S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 mg PO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 mg PO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 mg PO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 mg IV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Dex</a:t>
                      </a:r>
                      <a:endParaRPr lang="ar-S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Yes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5HT3 RA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/>
          </p:nvPr>
        </p:nvGraphicFramePr>
        <p:xfrm>
          <a:off x="2032000" y="3920066"/>
          <a:ext cx="8915400" cy="1752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8100"/>
                <a:gridCol w="1727200"/>
                <a:gridCol w="1866900"/>
                <a:gridCol w="2230120"/>
                <a:gridCol w="17830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Day4</a:t>
                      </a:r>
                      <a:endParaRPr lang="ar-SY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Day3</a:t>
                      </a:r>
                      <a:endParaRPr lang="ar-SY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Day2</a:t>
                      </a:r>
                      <a:endParaRPr lang="ar-SY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Day1</a:t>
                      </a:r>
                      <a:endParaRPr lang="ar-SY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NK1 RA</a:t>
                      </a:r>
                      <a:endParaRPr lang="ar-SY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 mg IV/PO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 mg IV/PO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 mg IV/PO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Dex</a:t>
                      </a:r>
                      <a:endParaRPr lang="ar-SY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Palonosetron 0.25 mg IV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5HT3 RA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CINV: Low and Minimal </a:t>
            </a:r>
            <a:endParaRPr lang="ar-SY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50423" y="1410789"/>
            <a:ext cx="9754189" cy="5303519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1" dirty="0"/>
              <a:t>• Low </a:t>
            </a:r>
            <a:endParaRPr lang="en-US" sz="2000" b="1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2000" b="1" dirty="0" smtClean="0"/>
              <a:t>• Minimal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– No routine prophylaxis </a:t>
            </a:r>
            <a:endParaRPr lang="ar-SY" dirty="0" smtClean="0"/>
          </a:p>
          <a:p>
            <a:pPr marL="0" indent="0" algn="l">
              <a:buNone/>
            </a:pPr>
            <a:endParaRPr lang="ar-SY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44728"/>
              </p:ext>
            </p:extLst>
          </p:nvPr>
        </p:nvGraphicFramePr>
        <p:xfrm>
          <a:off x="2188753" y="1803884"/>
          <a:ext cx="8989284" cy="33170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7321"/>
                <a:gridCol w="2247321"/>
                <a:gridCol w="2247321"/>
                <a:gridCol w="2247321"/>
              </a:tblGrid>
              <a:tr h="516298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NCCN3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ESMO/MASCC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ASCO1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80073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Dexamethasone -</a:t>
                      </a:r>
                      <a:r>
                        <a:rPr lang="en-US" b="1" dirty="0" smtClean="0"/>
                        <a:t>OR- </a:t>
                      </a:r>
                    </a:p>
                    <a:p>
                      <a:pPr algn="ctr" rtl="1"/>
                      <a:r>
                        <a:rPr lang="en-US" dirty="0" smtClean="0"/>
                        <a:t>5HT3 RA </a:t>
                      </a:r>
                    </a:p>
                    <a:p>
                      <a:pPr algn="ctr" rtl="1"/>
                      <a:r>
                        <a:rPr lang="en-US" b="1" dirty="0" smtClean="0"/>
                        <a:t> -OR-</a:t>
                      </a:r>
                    </a:p>
                    <a:p>
                      <a:pPr algn="l" rtl="1"/>
                      <a:r>
                        <a:rPr lang="en-US" dirty="0" smtClean="0"/>
                        <a:t> Dopamine RA (metoclopramide, </a:t>
                      </a:r>
                      <a:r>
                        <a:rPr lang="en-US" dirty="0" err="1" smtClean="0"/>
                        <a:t>prochlorperazine</a:t>
                      </a:r>
                      <a:endParaRPr lang="en-US" dirty="0" smtClean="0"/>
                    </a:p>
                    <a:p>
                      <a:pPr algn="l" rtl="1"/>
                      <a:r>
                        <a:rPr lang="en-US" dirty="0" smtClean="0"/>
                        <a:t>-OR-</a:t>
                      </a:r>
                    </a:p>
                    <a:p>
                      <a:pPr algn="l" rtl="1"/>
                      <a:r>
                        <a:rPr lang="en-US" dirty="0" smtClean="0"/>
                        <a:t>5-HT3 RA :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Dexamethasone</a:t>
                      </a:r>
                    </a:p>
                    <a:p>
                      <a:pPr algn="ctr" rtl="1"/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-OR-</a:t>
                      </a:r>
                    </a:p>
                    <a:p>
                      <a:pPr algn="ctr" rtl="1"/>
                      <a:r>
                        <a:rPr lang="en-US" dirty="0" smtClean="0"/>
                        <a:t> 5HT3 RA </a:t>
                      </a:r>
                    </a:p>
                    <a:p>
                      <a:pPr algn="ctr" rtl="1"/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-OR-</a:t>
                      </a:r>
                    </a:p>
                    <a:p>
                      <a:pPr algn="l" rtl="1"/>
                      <a:r>
                        <a:rPr lang="en-US" dirty="0" smtClean="0"/>
                        <a:t> Dopamine RA (metoclopramide, </a:t>
                      </a:r>
                      <a:r>
                        <a:rPr lang="en-US" dirty="0" err="1" smtClean="0"/>
                        <a:t>prochlorperazine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Dexamethasone </a:t>
                      </a:r>
                    </a:p>
                    <a:p>
                      <a:pPr rtl="1"/>
                      <a:r>
                        <a:rPr lang="en-US" dirty="0" smtClean="0"/>
                        <a:t>8mg            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Administer one dose before chemo</a:t>
                      </a:r>
                    </a:p>
                    <a:p>
                      <a:pPr algn="l" rtl="1"/>
                      <a:r>
                        <a:rPr lang="en-US" dirty="0" err="1" smtClean="0"/>
                        <a:t>Reapet</a:t>
                      </a:r>
                      <a:r>
                        <a:rPr lang="en-US" dirty="0" smtClean="0"/>
                        <a:t> daily for multiday</a:t>
                      </a:r>
                      <a:r>
                        <a:rPr lang="en-US" baseline="0" dirty="0" smtClean="0"/>
                        <a:t> doses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1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Multiday Chemo Scenario</a:t>
            </a:r>
            <a:endParaRPr lang="ar-SY" dirty="0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78" y="1487301"/>
            <a:ext cx="9701522" cy="5316848"/>
          </a:xfrm>
        </p:spPr>
      </p:pic>
    </p:spTree>
    <p:extLst>
      <p:ext uri="{BB962C8B-B14F-4D97-AF65-F5344CB8AC3E}">
        <p14:creationId xmlns:p14="http://schemas.microsoft.com/office/powerpoint/2010/main" val="1324551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Anticipatory emesis Prevention/Treatment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 - Prevention is key:</a:t>
            </a:r>
          </a:p>
          <a:p>
            <a:pPr marL="0" indent="0" algn="l">
              <a:buNone/>
            </a:pPr>
            <a:r>
              <a:rPr lang="en-US" dirty="0"/>
              <a:t>                </a:t>
            </a:r>
            <a:r>
              <a:rPr lang="en-US" dirty="0" smtClean="0"/>
              <a:t>  </a:t>
            </a:r>
            <a:r>
              <a:rPr lang="en-US" dirty="0"/>
              <a:t>*use optimal antiemetic therapy during every cycle of treatment</a:t>
            </a:r>
          </a:p>
          <a:p>
            <a:pPr marL="0" indent="0" algn="l">
              <a:buNone/>
            </a:pPr>
            <a:r>
              <a:rPr lang="en-US" dirty="0"/>
              <a:t>                 </a:t>
            </a:r>
            <a:r>
              <a:rPr lang="en-US" dirty="0" smtClean="0"/>
              <a:t> </a:t>
            </a:r>
            <a:r>
              <a:rPr lang="en-US" dirty="0"/>
              <a:t>*Avoid strong smells that may precipitate symptoms </a:t>
            </a:r>
          </a:p>
          <a:p>
            <a:pPr marL="0" indent="0" algn="l">
              <a:buNone/>
            </a:pPr>
            <a:r>
              <a:rPr lang="en-US" dirty="0" smtClean="0"/>
              <a:t>  </a:t>
            </a:r>
            <a:r>
              <a:rPr lang="en-US" dirty="0"/>
              <a:t>-Behavior Therapy: </a:t>
            </a:r>
          </a:p>
          <a:p>
            <a:pPr marL="0" indent="0" algn="l">
              <a:buNone/>
            </a:pPr>
            <a:r>
              <a:rPr lang="en-US" dirty="0"/>
              <a:t>                        </a:t>
            </a:r>
            <a:r>
              <a:rPr lang="en-US" dirty="0" smtClean="0"/>
              <a:t>yoga</a:t>
            </a:r>
            <a:r>
              <a:rPr lang="en-US" dirty="0"/>
              <a:t>/ music  /relaxation exercises</a:t>
            </a:r>
          </a:p>
          <a:p>
            <a:pPr marL="0" indent="0" algn="l">
              <a:buNone/>
            </a:pP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dirty="0"/>
              <a:t>- Acupuncture</a:t>
            </a:r>
          </a:p>
          <a:p>
            <a:pPr marL="0" indent="0" algn="l">
              <a:buNone/>
            </a:pPr>
            <a:r>
              <a:rPr lang="en-US" dirty="0"/>
              <a:t>   </a:t>
            </a:r>
            <a:r>
              <a:rPr lang="en-US" dirty="0" smtClean="0"/>
              <a:t>-</a:t>
            </a:r>
            <a:r>
              <a:rPr lang="en-US" dirty="0"/>
              <a:t>consider  anxiolytic therapy:</a:t>
            </a:r>
          </a:p>
          <a:p>
            <a:pPr marL="0" indent="0" algn="l">
              <a:buNone/>
            </a:pPr>
            <a:r>
              <a:rPr lang="en-US" b="1" dirty="0"/>
              <a:t>      </a:t>
            </a:r>
            <a:r>
              <a:rPr lang="en-US" b="1" dirty="0" smtClean="0"/>
              <a:t> </a:t>
            </a:r>
            <a:r>
              <a:rPr lang="en-US" b="1" dirty="0"/>
              <a:t>Lorazepam  </a:t>
            </a:r>
            <a:r>
              <a:rPr lang="en-US" dirty="0"/>
              <a:t>0.5-1 mg  at night before chemotherapy and then repeat the </a:t>
            </a:r>
          </a:p>
          <a:p>
            <a:pPr marL="0" indent="0" algn="l">
              <a:buNone/>
            </a:pPr>
            <a:r>
              <a:rPr lang="en-US" dirty="0"/>
              <a:t>    </a:t>
            </a:r>
            <a:r>
              <a:rPr lang="en-US" dirty="0" smtClean="0"/>
              <a:t>    </a:t>
            </a:r>
            <a:r>
              <a:rPr lang="en-US" dirty="0"/>
              <a:t>next day 1-2 h before treatment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459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1068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Breakthrough Treatment For CIVN</a:t>
            </a:r>
            <a:endParaRPr lang="ar-SY" sz="3200" b="1" dirty="0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" y="1306286"/>
            <a:ext cx="11569700" cy="5551713"/>
          </a:xfrm>
        </p:spPr>
      </p:pic>
    </p:spTree>
    <p:extLst>
      <p:ext uri="{BB962C8B-B14F-4D97-AF65-F5344CB8AC3E}">
        <p14:creationId xmlns:p14="http://schemas.microsoft.com/office/powerpoint/2010/main" val="41442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8183" y="304798"/>
            <a:ext cx="8911687" cy="1280890"/>
          </a:xfrm>
        </p:spPr>
        <p:txBody>
          <a:bodyPr>
            <a:normAutofit/>
          </a:bodyPr>
          <a:lstStyle/>
          <a:p>
            <a:r>
              <a:rPr lang="en-US" sz="3200" b="1" dirty="0"/>
              <a:t>Something for PRN (Breakthrough) </a:t>
            </a:r>
            <a:endParaRPr lang="ar-SY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1771" y="1320801"/>
            <a:ext cx="10212841" cy="45904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• Attack a different receptor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/>
              <a:t>Prochlorperazine 10 mg IV/PO Q6 </a:t>
            </a:r>
            <a:r>
              <a:rPr lang="en-US" dirty="0" err="1"/>
              <a:t>hr</a:t>
            </a:r>
            <a:r>
              <a:rPr lang="en-US" dirty="0"/>
              <a:t> PRN 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/>
              <a:t>Metoclopramide 10-40 mg IV/PO Q4-6 </a:t>
            </a:r>
            <a:r>
              <a:rPr lang="en-US" dirty="0" err="1"/>
              <a:t>hr</a:t>
            </a:r>
            <a:r>
              <a:rPr lang="en-US" dirty="0"/>
              <a:t> PRN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/>
              <a:t>Promethazine 12.5-25 mg IV/PO Q4 </a:t>
            </a:r>
            <a:r>
              <a:rPr lang="en-US" dirty="0" err="1"/>
              <a:t>hr</a:t>
            </a:r>
            <a:r>
              <a:rPr lang="en-US" dirty="0"/>
              <a:t> PRN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/>
              <a:t>5HT3 dosing varies (just make sure it’s not above the max recommended </a:t>
            </a:r>
            <a:r>
              <a:rPr lang="en-US" dirty="0" smtClean="0"/>
              <a:t>dose  per day)                                       </a:t>
            </a:r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/>
              <a:t>Haloperidol 0.5-2 mg PO Q4-6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smtClean="0"/>
              <a:t>PRN</a:t>
            </a:r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/>
              <a:t>Dronabinol 5-10 mg PO Q3-6 </a:t>
            </a:r>
            <a:r>
              <a:rPr lang="en-US" dirty="0" err="1"/>
              <a:t>hr</a:t>
            </a:r>
            <a:r>
              <a:rPr lang="en-US" dirty="0"/>
              <a:t> PRN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/>
              <a:t>Nabilone 1-2 mg PO BID PRN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/>
              <a:t>Dexamethasone 12 mg PO/IV daily if not already given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/>
              <a:t>Olanzapine 10 mg PO daily for 3 days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585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67544" y="101602"/>
            <a:ext cx="8906555" cy="12518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Subsequent Cycles Of Chemotherapy</a:t>
            </a:r>
            <a:endParaRPr lang="ar-SY" sz="32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1353459"/>
            <a:ext cx="11611429" cy="5504541"/>
          </a:xfrm>
        </p:spPr>
      </p:pic>
    </p:spTree>
    <p:extLst>
      <p:ext uri="{BB962C8B-B14F-4D97-AF65-F5344CB8AC3E}">
        <p14:creationId xmlns:p14="http://schemas.microsoft.com/office/powerpoint/2010/main" val="2207749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12687" y="43544"/>
            <a:ext cx="9791926" cy="7547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sz="2200" b="1" dirty="0"/>
              <a:t>Antiemetic Treatment Recommendations for </a:t>
            </a:r>
            <a:r>
              <a:rPr lang="en-US" sz="2200" b="1" dirty="0" err="1"/>
              <a:t>Emetogenic</a:t>
            </a:r>
            <a:r>
              <a:rPr lang="en-US" sz="2200" b="1" dirty="0"/>
              <a:t> Intravenous Chemotherapy</a:t>
            </a:r>
            <a:endParaRPr lang="ar-SY" sz="2200" dirty="0"/>
          </a:p>
        </p:txBody>
      </p:sp>
      <p:pic>
        <p:nvPicPr>
          <p:cNvPr id="2050" name="Picture 2" descr="https://www.nejm.org/na101/home/literatum/publisher/mms/journals/content/nejm/2016/nejm_2016.374.issue-14/nejmra1515442/20180329/images/img_xlarge/nejmra1515442_t3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" t="-245" r="137" b="19217"/>
          <a:stretch/>
        </p:blipFill>
        <p:spPr bwMode="auto">
          <a:xfrm>
            <a:off x="624115" y="914400"/>
            <a:ext cx="1135017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3668" y="246738"/>
            <a:ext cx="8911687" cy="5805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Pathophysiology Review </a:t>
            </a:r>
            <a:endParaRPr lang="ar-SY" dirty="0"/>
          </a:p>
        </p:txBody>
      </p:sp>
      <p:pic>
        <p:nvPicPr>
          <p:cNvPr id="1028" name="Picture 4" descr="Internal Medicine Category - Page 5 of 5 - Differential Diagnosis 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7" y="838686"/>
            <a:ext cx="978031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589212" y="341375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122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Radiation induced Emesis Prevention/Treatment</a:t>
            </a:r>
            <a:endParaRPr lang="ar-SY" sz="28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219200"/>
            <a:ext cx="10325100" cy="5638800"/>
          </a:xfrm>
        </p:spPr>
      </p:pic>
    </p:spTree>
    <p:extLst>
      <p:ext uri="{BB962C8B-B14F-4D97-AF65-F5344CB8AC3E}">
        <p14:creationId xmlns:p14="http://schemas.microsoft.com/office/powerpoint/2010/main" val="10328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Question</a:t>
            </a:r>
            <a:r>
              <a:rPr lang="en-US" dirty="0"/>
              <a:t/>
            </a:r>
            <a:br>
              <a:rPr lang="en-US" dirty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16001" y="2133600"/>
            <a:ext cx="10488612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. </a:t>
            </a:r>
            <a:r>
              <a:rPr lang="en-US" sz="2400" dirty="0"/>
              <a:t>Should current guideline-endorsed antiemetic regimens that include dexamethasone </a:t>
            </a:r>
            <a:r>
              <a:rPr lang="en-US" sz="2400" dirty="0" smtClean="0"/>
              <a:t>be modified </a:t>
            </a:r>
            <a:r>
              <a:rPr lang="en-US" sz="2400" dirty="0"/>
              <a:t>when checkpoint inhibitors are incorporated in antineoplastic </a:t>
            </a:r>
            <a:r>
              <a:rPr lang="en-US" sz="2400" dirty="0" smtClean="0"/>
              <a:t>treatment regimens?</a:t>
            </a:r>
            <a:endParaRPr lang="ar-SY" sz="2400" dirty="0" smtClean="0"/>
          </a:p>
          <a:p>
            <a:pPr marL="0" indent="0" algn="ctr">
              <a:buNone/>
            </a:pPr>
            <a:endParaRPr lang="ar-SY" sz="2400" dirty="0"/>
          </a:p>
          <a:p>
            <a:pPr marL="0" indent="0" algn="ctr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No </a:t>
            </a:r>
            <a:r>
              <a:rPr lang="en-US" sz="2400" dirty="0"/>
              <a:t>definitive data is </a:t>
            </a:r>
            <a:r>
              <a:rPr lang="en-US" sz="2400" dirty="0" smtClean="0"/>
              <a:t>currently available </a:t>
            </a:r>
            <a:r>
              <a:rPr lang="en-US" sz="2400" dirty="0"/>
              <a:t>to prove or disprove this hypothesis. </a:t>
            </a:r>
            <a:endParaRPr lang="ar-SY" sz="2400" dirty="0" smtClean="0"/>
          </a:p>
          <a:p>
            <a:pPr marL="0" indent="0" algn="ctr">
              <a:buNone/>
            </a:pPr>
            <a:endParaRPr lang="ar-SY" sz="2400" dirty="0"/>
          </a:p>
          <a:p>
            <a:pPr marL="0" indent="0" algn="ctr">
              <a:buNone/>
            </a:pP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4871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br>
              <a:rPr lang="en-US" dirty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1200" y="1422400"/>
            <a:ext cx="10793412" cy="4488822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*Chemotherapy-induced </a:t>
            </a:r>
            <a:r>
              <a:rPr lang="en-US" dirty="0"/>
              <a:t>nausea and vomiting (CINV) have been consistently demonstrated to </a:t>
            </a:r>
            <a:r>
              <a:rPr lang="en-US" dirty="0" smtClean="0"/>
              <a:t>be among </a:t>
            </a:r>
            <a:r>
              <a:rPr lang="en-US" dirty="0"/>
              <a:t>the most feared adverse effects of cancer </a:t>
            </a:r>
            <a:r>
              <a:rPr lang="en-US" dirty="0" smtClean="0"/>
              <a:t>treatment  </a:t>
            </a:r>
          </a:p>
          <a:p>
            <a:pPr marL="0" indent="0" algn="l">
              <a:buNone/>
            </a:pPr>
            <a:r>
              <a:rPr lang="en-US" dirty="0" smtClean="0"/>
              <a:t>*</a:t>
            </a:r>
            <a:r>
              <a:rPr lang="en-US" dirty="0"/>
              <a:t>Corticosteroids, almost exclusively dexamethasone, have been shown to be effective and safe </a:t>
            </a:r>
            <a:r>
              <a:rPr lang="en-US" dirty="0" smtClean="0"/>
              <a:t>agents for low moderate </a:t>
            </a:r>
            <a:r>
              <a:rPr lang="en-US" dirty="0"/>
              <a:t>and highly </a:t>
            </a:r>
            <a:r>
              <a:rPr lang="en-US" dirty="0" err="1"/>
              <a:t>emetogenic</a:t>
            </a:r>
            <a:r>
              <a:rPr lang="en-US" dirty="0"/>
              <a:t> </a:t>
            </a:r>
            <a:r>
              <a:rPr lang="en-US" dirty="0" smtClean="0"/>
              <a:t>chemotherapy</a:t>
            </a:r>
            <a:endParaRPr lang="ar-SY" dirty="0" smtClean="0"/>
          </a:p>
          <a:p>
            <a:pPr marL="0" indent="0" algn="l">
              <a:buNone/>
            </a:pPr>
            <a:r>
              <a:rPr lang="en-US" dirty="0" smtClean="0"/>
              <a:t>We can use </a:t>
            </a:r>
            <a:r>
              <a:rPr lang="en-US" dirty="0" err="1" smtClean="0"/>
              <a:t>Olanzipane</a:t>
            </a:r>
            <a:r>
              <a:rPr lang="en-US" dirty="0" smtClean="0"/>
              <a:t> if dexamethasone is </a:t>
            </a:r>
            <a:r>
              <a:rPr lang="en-US" dirty="0" err="1" smtClean="0"/>
              <a:t>untolarent</a:t>
            </a:r>
            <a:r>
              <a:rPr lang="ar-SY" dirty="0" smtClean="0"/>
              <a:t>*</a:t>
            </a:r>
            <a:endParaRPr lang="en-US" dirty="0"/>
          </a:p>
          <a:p>
            <a:pPr marL="0" indent="0" algn="l">
              <a:buNone/>
            </a:pPr>
            <a:endParaRPr lang="ar-SY" dirty="0" smtClean="0"/>
          </a:p>
          <a:p>
            <a:pPr marL="0" indent="0" algn="l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2177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62195" y="2682240"/>
            <a:ext cx="8915400" cy="138030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72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Pathophysiology Review </a:t>
            </a:r>
            <a:endParaRPr lang="ar-SY" b="1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24" y="1384300"/>
            <a:ext cx="10284876" cy="5473700"/>
          </a:xfrm>
        </p:spPr>
      </p:pic>
    </p:spTree>
    <p:extLst>
      <p:ext uri="{BB962C8B-B14F-4D97-AF65-F5344CB8AC3E}">
        <p14:creationId xmlns:p14="http://schemas.microsoft.com/office/powerpoint/2010/main" val="6300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13525" y="624110"/>
            <a:ext cx="8911687" cy="1280890"/>
          </a:xfrm>
        </p:spPr>
        <p:txBody>
          <a:bodyPr/>
          <a:lstStyle/>
          <a:p>
            <a:r>
              <a:rPr lang="en-US" b="1" dirty="0" smtClean="0"/>
              <a:t>CINV-Definition</a:t>
            </a:r>
            <a:endParaRPr lang="ar-SY" b="1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744330"/>
              </p:ext>
            </p:extLst>
          </p:nvPr>
        </p:nvGraphicFramePr>
        <p:xfrm>
          <a:off x="825500" y="1831041"/>
          <a:ext cx="11277600" cy="434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8127" y="624110"/>
            <a:ext cx="9287885" cy="1280890"/>
          </a:xfrm>
        </p:spPr>
        <p:txBody>
          <a:bodyPr/>
          <a:lstStyle/>
          <a:p>
            <a:r>
              <a:rPr lang="en-US" b="1" dirty="0"/>
              <a:t>CINV Risk Factors: Patient-Specific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95248" y="2244436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000" dirty="0"/>
              <a:t>Assess for level of patient risk :</a:t>
            </a:r>
            <a:endParaRPr lang="en-US" sz="2000" dirty="0" smtClean="0"/>
          </a:p>
          <a:p>
            <a:pPr marL="0" indent="0" algn="l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Young </a:t>
            </a:r>
            <a:r>
              <a:rPr lang="en-US" dirty="0" smtClean="0"/>
              <a:t>age &lt; 50</a:t>
            </a:r>
          </a:p>
          <a:p>
            <a:pPr marL="0" indent="0" algn="l">
              <a:buNone/>
            </a:pPr>
            <a:r>
              <a:rPr lang="en-US" dirty="0" smtClean="0"/>
              <a:t>- Female</a:t>
            </a:r>
          </a:p>
          <a:p>
            <a:pPr marL="0" indent="0" algn="l">
              <a:buNone/>
            </a:pPr>
            <a:r>
              <a:rPr lang="en-US" dirty="0" smtClean="0"/>
              <a:t>-  </a:t>
            </a:r>
            <a:r>
              <a:rPr lang="en-US" dirty="0"/>
              <a:t>Non-alcohol </a:t>
            </a:r>
            <a:r>
              <a:rPr lang="en-US" dirty="0" smtClean="0"/>
              <a:t>drinker</a:t>
            </a:r>
          </a:p>
          <a:p>
            <a:pPr marL="0" indent="0" algn="l">
              <a:buNone/>
            </a:pPr>
            <a:r>
              <a:rPr lang="en-US" dirty="0" smtClean="0"/>
              <a:t>- </a:t>
            </a:r>
            <a:r>
              <a:rPr lang="en-US" dirty="0"/>
              <a:t>History of motion </a:t>
            </a:r>
            <a:r>
              <a:rPr lang="en-US" dirty="0" smtClean="0"/>
              <a:t>sickness</a:t>
            </a:r>
          </a:p>
          <a:p>
            <a:pPr marL="0" indent="0" algn="l">
              <a:buNone/>
            </a:pPr>
            <a:r>
              <a:rPr lang="en-US" dirty="0" smtClean="0"/>
              <a:t>- Those </a:t>
            </a:r>
            <a:r>
              <a:rPr lang="en-US" dirty="0"/>
              <a:t>previously failing </a:t>
            </a:r>
            <a:r>
              <a:rPr lang="en-US" dirty="0" smtClean="0"/>
              <a:t>conventional </a:t>
            </a:r>
            <a:r>
              <a:rPr lang="en-US" dirty="0"/>
              <a:t>antiemetic </a:t>
            </a:r>
            <a:r>
              <a:rPr lang="en-US" dirty="0" smtClean="0"/>
              <a:t>therapy</a:t>
            </a:r>
          </a:p>
          <a:p>
            <a:pPr marL="0" indent="0" algn="l">
              <a:buNone/>
            </a:pPr>
            <a:r>
              <a:rPr lang="en-US" dirty="0" smtClean="0"/>
              <a:t>- Pregnancy-induced nausea/vomiting  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- Anxiety</a:t>
            </a:r>
            <a:r>
              <a:rPr lang="en-US" dirty="0"/>
              <a:t>, expectation of </a:t>
            </a:r>
            <a:r>
              <a:rPr lang="en-US" dirty="0" smtClean="0"/>
              <a:t>nausea</a:t>
            </a:r>
            <a:endParaRPr lang="ar-SY" dirty="0" smtClean="0"/>
          </a:p>
          <a:p>
            <a:pPr marL="0" indent="0" algn="l">
              <a:buNone/>
            </a:pPr>
            <a:r>
              <a:rPr lang="en-US" dirty="0" smtClean="0"/>
              <a:t>- Prior CINV</a:t>
            </a:r>
            <a:endParaRPr lang="ar-SY" dirty="0" smtClean="0"/>
          </a:p>
          <a:p>
            <a:pPr marL="0" indent="0" algn="l">
              <a:buNone/>
            </a:pPr>
            <a:r>
              <a:rPr lang="en-US" dirty="0" smtClean="0"/>
              <a:t>Anther causes</a:t>
            </a:r>
            <a:r>
              <a:rPr lang="ar-SY" dirty="0" smtClean="0"/>
              <a:t>-    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7080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801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/>
              <a:t>CINV Risk Factors: Regimen-Specific 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N/V </a:t>
            </a:r>
            <a:r>
              <a:rPr lang="en-US" dirty="0"/>
              <a:t>is a dose-related toxicity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u="sng" dirty="0"/>
              <a:t>Single-agent </a:t>
            </a:r>
            <a:r>
              <a:rPr lang="en-US" dirty="0"/>
              <a:t>chemotherapy risk categories: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– </a:t>
            </a:r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/>
              <a:t> (&gt;90% incidence in acute and delayed</a:t>
            </a:r>
            <a:r>
              <a:rPr lang="en-US" dirty="0" smtClean="0"/>
              <a:t>)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– Moderate </a:t>
            </a:r>
            <a:r>
              <a:rPr lang="en-US" dirty="0"/>
              <a:t>(30-90% in acute and delayed</a:t>
            </a:r>
            <a:r>
              <a:rPr lang="en-US" dirty="0" smtClean="0"/>
              <a:t>)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– Low </a:t>
            </a:r>
            <a:r>
              <a:rPr lang="en-US" dirty="0"/>
              <a:t>(10-30% in acute)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Minimal </a:t>
            </a:r>
            <a:r>
              <a:rPr lang="en-US" dirty="0"/>
              <a:t>(&lt;10% in acute)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For </a:t>
            </a:r>
            <a:r>
              <a:rPr lang="en-US" u="sng" dirty="0"/>
              <a:t>multi-drug regimens</a:t>
            </a:r>
            <a:r>
              <a:rPr lang="en-US" dirty="0"/>
              <a:t>, the drug that has the highest level of </a:t>
            </a:r>
            <a:r>
              <a:rPr lang="en-US" dirty="0" err="1"/>
              <a:t>emetogenicity</a:t>
            </a:r>
            <a:r>
              <a:rPr lang="en-US" dirty="0"/>
              <a:t> determines the regimen’s emetic risk level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6762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Emetic Risk </a:t>
            </a:r>
            <a:endParaRPr lang="ar-SY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707225"/>
              </p:ext>
            </p:extLst>
          </p:nvPr>
        </p:nvGraphicFramePr>
        <p:xfrm>
          <a:off x="1371600" y="1537855"/>
          <a:ext cx="10133013" cy="49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9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7127" y="624110"/>
            <a:ext cx="9897485" cy="12808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Emetogenic potential of parenteral anticancer agents</a:t>
            </a:r>
            <a:endParaRPr lang="ar-SY" sz="28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636" y="1136073"/>
            <a:ext cx="11014363" cy="572192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250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3371</TotalTime>
  <Words>1101</Words>
  <Application>Microsoft Office PowerPoint</Application>
  <PresentationFormat>Custom</PresentationFormat>
  <Paragraphs>314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Wisp</vt:lpstr>
      <vt:lpstr> Antiemetic Prophylaxis for Chemotherapy          Induced Nausea and Vomiting (CINV)</vt:lpstr>
      <vt:lpstr>Today’s Outline  </vt:lpstr>
      <vt:lpstr>Pathophysiology Review </vt:lpstr>
      <vt:lpstr>Pathophysiology Review </vt:lpstr>
      <vt:lpstr>CINV-Definition</vt:lpstr>
      <vt:lpstr>CINV Risk Factors: Patient-Specific</vt:lpstr>
      <vt:lpstr>CINV Risk Factors: Regimen-Specific </vt:lpstr>
      <vt:lpstr>Overall Emetic Risk </vt:lpstr>
      <vt:lpstr>Emetogenic potential of parenteral anticancer agents</vt:lpstr>
      <vt:lpstr>Emetogenic potential of parenteral anticancer agents</vt:lpstr>
      <vt:lpstr>Emetogenic Potential Of Oral Anticancer Agents</vt:lpstr>
      <vt:lpstr>Main drugs for today’s discussion</vt:lpstr>
      <vt:lpstr>Main drugs for today’s discussion</vt:lpstr>
      <vt:lpstr> Chronologic Overview of Key Drug Approval Studies, Food and Drug Administration (FDA)Approvals, and Guideline Development.</vt:lpstr>
      <vt:lpstr>Single-day Chemotherapy:  Prophylaxis Principles</vt:lpstr>
      <vt:lpstr>Guideline Recommendations:  High Emetogenicity, Acute</vt:lpstr>
      <vt:lpstr>Guideline Recommendations:  High Emetogenicity, Delayed </vt:lpstr>
      <vt:lpstr>Guideline Recommendations:  Moderate Emetogenicity, Acute</vt:lpstr>
      <vt:lpstr>Guideline Recommendations:  Moderate Emetogenicity, Delayed </vt:lpstr>
      <vt:lpstr>Dosing Scenarios</vt:lpstr>
      <vt:lpstr>Dosing Scenarios</vt:lpstr>
      <vt:lpstr>Dosing Scenarios</vt:lpstr>
      <vt:lpstr>CINV: Low and Minimal </vt:lpstr>
      <vt:lpstr>Multiday Chemo Scenario</vt:lpstr>
      <vt:lpstr>Anticipatory emesis Prevention/Treatment</vt:lpstr>
      <vt:lpstr>Breakthrough Treatment For CIVN</vt:lpstr>
      <vt:lpstr>Something for PRN (Breakthrough) </vt:lpstr>
      <vt:lpstr>Subsequent Cycles Of Chemotherapy</vt:lpstr>
      <vt:lpstr> Antiemetic Treatment Recommendations for Emetogenic Intravenous Chemotherapy</vt:lpstr>
      <vt:lpstr>Radiation induced Emesis Prevention/Treatment</vt:lpstr>
      <vt:lpstr>Clinical Question </vt:lpstr>
      <vt:lpstr>Discussion </vt:lpstr>
      <vt:lpstr> 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Antiemetic Prophylaxis for ChemotherapyInduced Nausea and Vomiting</dc:title>
  <dc:creator>DR.Ahmed Saker 2O14</dc:creator>
  <cp:lastModifiedBy>Lenovo</cp:lastModifiedBy>
  <cp:revision>63</cp:revision>
  <dcterms:created xsi:type="dcterms:W3CDTF">2022-03-13T20:01:45Z</dcterms:created>
  <dcterms:modified xsi:type="dcterms:W3CDTF">2022-03-18T12:38:09Z</dcterms:modified>
</cp:coreProperties>
</file>